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notesSlides/notesSlide2.xml" ContentType="application/vnd.openxmlformats-officedocument.presentationml.notesSlide+xml"/>
  <Override PartName="/ppt/tags/tag227.xml" ContentType="application/vnd.openxmlformats-officedocument.presentationml.tags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Override PartName="/ppt/tags/tag205.xml" ContentType="application/vnd.openxmlformats-officedocument.presentationml.tags+xml"/>
  <Override PartName="/ppt/tags/tag216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ags/tag189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178.xml" ContentType="application/vnd.openxmlformats-officedocument.presentationml.tags+xml"/>
  <Override PartName="/ppt/tags/tag230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tags/tag192.xml" ContentType="application/vnd.openxmlformats-officedocument.presentationml.tags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tags/tag181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70.xml" ContentType="application/vnd.openxmlformats-officedocument.presentationml.tag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Default Extension="emf" ContentType="image/x-emf"/>
  <Override PartName="/ppt/tags/tag68.xml" ContentType="application/vnd.openxmlformats-officedocument.presentationml.tags+xml"/>
  <Override PartName="/ppt/tags/tag224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tags/tag57.xml" ContentType="application/vnd.openxmlformats-officedocument.presentationml.tags+xml"/>
  <Override PartName="/ppt/tags/tag213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tags/tag186.xml" ContentType="application/vnd.openxmlformats-officedocument.presentationml.tags+xml"/>
  <Override PartName="/ppt/tags/tag197.xml" ContentType="application/vnd.openxmlformats-officedocument.presentationml.tags+xml"/>
  <Override PartName="/ppt/tags/tag20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75.xml" ContentType="application/vnd.openxmlformats-officedocument.presentationml.tags+xml"/>
  <Override PartName="/ppt/tags/tag13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64.xml" ContentType="application/vnd.openxmlformats-officedocument.presentationml.tags+xml"/>
  <Override PartName="/ppt/tags/tag106.xml" ContentType="application/vnd.openxmlformats-officedocument.presentationml.tags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ppt/tags/tag131.xml" ContentType="application/vnd.openxmlformats-officedocument.presentationml.tags+xml"/>
  <Override PartName="/ppt/tags/tag229.xml" ContentType="application/vnd.openxmlformats-officedocument.presentationml.tags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20.xml" ContentType="application/vnd.openxmlformats-officedocument.presentationml.tags+xml"/>
  <Override PartName="/ppt/tags/tag207.xml" ContentType="application/vnd.openxmlformats-officedocument.presentationml.tags+xml"/>
  <Override PartName="/ppt/tags/tag218.xml" ContentType="application/vnd.openxmlformats-officedocument.presentationml.tag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87.xml" ContentType="application/vnd.openxmlformats-officedocument.presentationml.tag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tags/tag198.xml" ContentType="application/vnd.openxmlformats-officedocument.presentationml.tags+xml"/>
  <Override PartName="/ppt/tags/tag203.xml" ContentType="application/vnd.openxmlformats-officedocument.presentationml.tags+xml"/>
  <Override PartName="/ppt/tags/tag214.xml" ContentType="application/vnd.openxmlformats-officedocument.presentationml.tags+xml"/>
  <Override PartName="/ppt/tags/tag232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58.xml" ContentType="application/vnd.openxmlformats-officedocument.presentationml.tags+xml"/>
  <Override PartName="/ppt/tags/tag169.xml" ContentType="application/vnd.openxmlformats-officedocument.presentationml.tags+xml"/>
  <Override PartName="/ppt/tags/tag187.xml" ContentType="application/vnd.openxmlformats-officedocument.presentationml.tags+xml"/>
  <Override PartName="/ppt/tags/tag210.xml" ContentType="application/vnd.openxmlformats-officedocument.presentationml.tags+xml"/>
  <Override PartName="/ppt/tags/tag221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tags/tag165.xml" ContentType="application/vnd.openxmlformats-officedocument.presentationml.tags+xml"/>
  <Override PartName="/ppt/tags/tag176.xml" ContentType="application/vnd.openxmlformats-officedocument.presentationml.tags+xml"/>
  <Override PartName="/ppt/tags/tag194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tags/tag154.xml" ContentType="application/vnd.openxmlformats-officedocument.presentationml.tags+xml"/>
  <Override PartName="/ppt/tags/tag183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tags/tag161.xml" ContentType="application/vnd.openxmlformats-officedocument.presentationml.tags+xml"/>
  <Override PartName="/ppt/tags/tag172.xml" ContentType="application/vnd.openxmlformats-officedocument.presentationml.tags+xml"/>
  <Override PartName="/ppt/tags/tag190.xml" ContentType="application/vnd.openxmlformats-officedocument.presentationml.tag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tags/tag219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tags/tag208.xml" ContentType="application/vnd.openxmlformats-officedocument.presentationml.tags+xml"/>
  <Override PartName="/ppt/tags/tag226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tags/tag215.xml" ContentType="application/vnd.openxmlformats-officedocument.presentationml.tags+xml"/>
  <Override PartName="/ppt/tags/tag233.xml" ContentType="application/vnd.openxmlformats-officedocument.presentationml.tags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tags/tag188.xml" ContentType="application/vnd.openxmlformats-officedocument.presentationml.tags+xml"/>
  <Override PartName="/ppt/tags/tag199.xml" ContentType="application/vnd.openxmlformats-officedocument.presentationml.tags+xml"/>
  <Override PartName="/ppt/tags/tag204.xml" ContentType="application/vnd.openxmlformats-officedocument.presentationml.tags+xml"/>
  <Override PartName="/ppt/tags/tag22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77.xml" ContentType="application/vnd.openxmlformats-officedocument.presentationml.tags+xml"/>
  <Override PartName="/ppt/tags/tag211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166.xml" ContentType="application/vnd.openxmlformats-officedocument.presentationml.tags+xml"/>
  <Override PartName="/ppt/tags/tag184.xml" ContentType="application/vnd.openxmlformats-officedocument.presentationml.tags+xml"/>
  <Override PartName="/ppt/tags/tag195.xml" ContentType="application/vnd.openxmlformats-officedocument.presentationml.tags+xml"/>
  <Override PartName="/ppt/tags/tag20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tags/tag155.xml" ContentType="application/vnd.openxmlformats-officedocument.presentationml.tags+xml"/>
  <Override PartName="/ppt/tags/tag173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tags/tag180.xml" ContentType="application/vnd.openxmlformats-officedocument.presentationml.tags+xml"/>
  <Override PartName="/ppt/tags/tag191.xml" ContentType="application/vnd.openxmlformats-officedocument.presentationml.tags+xml"/>
  <Override PartName="/ppt/tags/tag122.xml" ContentType="application/vnd.openxmlformats-officedocument.presentationml.tags+xml"/>
  <Override PartName="/ppt/tags/tag209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223.xml" ContentType="application/vnd.openxmlformats-officedocument.presentationml.tags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ppt/tags/tag196.xml" ContentType="application/vnd.openxmlformats-officedocument.presentationml.tags+xml"/>
  <Override PartName="/ppt/tags/tag201.xml" ContentType="application/vnd.openxmlformats-officedocument.presentationml.tags+xml"/>
  <Override PartName="/ppt/tags/tag212.xml" ContentType="application/vnd.openxmlformats-officedocument.presentationml.tag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tags/tag18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tags/tag174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5.xml" ContentType="application/vnd.openxmlformats-officedocument.presentationml.tags+xml"/>
  <Override PartName="/ppt/tags/tag152.xml" ContentType="application/vnd.openxmlformats-officedocument.presentationml.tags+xml"/>
  <Default Extension="bin" ContentType="application/vnd.openxmlformats-officedocument.oleObject"/>
  <Override PartName="/ppt/tags/tag141.xml" ContentType="application/vnd.openxmlformats-officedocument.presentationml.tags+xml"/>
  <Override PartName="/ppt/tags/tag228.xml" ContentType="application/vnd.openxmlformats-officedocument.presentationml.tags+xml"/>
  <Override PartName="/ppt/presProps.xml" ContentType="application/vnd.openxmlformats-officedocument.presentationml.presProps+xml"/>
  <Override PartName="/ppt/tags/tag130.xml" ContentType="application/vnd.openxmlformats-officedocument.presentationml.tags+xml"/>
  <Override PartName="/ppt/tags/tag217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39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tags/tag206.xml" ContentType="application/vnd.openxmlformats-officedocument.presentationml.tags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9.xml" ContentType="application/vnd.openxmlformats-officedocument.presentationml.tags+xml"/>
  <Override PartName="/ppt/tags/tag231.xml" ContentType="application/vnd.openxmlformats-officedocument.presentationml.tags+xml"/>
  <Override PartName="/ppt/tags/tag17.xml" ContentType="application/vnd.openxmlformats-officedocument.presentationml.tags+xml"/>
  <Override PartName="/ppt/tags/tag64.xml" ContentType="application/vnd.openxmlformats-officedocument.presentationml.tags+xml"/>
  <Override PartName="/ppt/tags/tag168.xml" ContentType="application/vnd.openxmlformats-officedocument.presentationml.tags+xml"/>
  <Override PartName="/ppt/tags/tag220.xml" ContentType="application/vnd.openxmlformats-officedocument.presentationml.tags+xml"/>
  <Default Extension="vml" ContentType="application/vnd.openxmlformats-officedocument.vmlDrawing"/>
  <Override PartName="/ppt/tags/tag53.xml" ContentType="application/vnd.openxmlformats-officedocument.presentationml.tags+xml"/>
  <Override PartName="/ppt/tags/tag157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82.xml" ContentType="application/vnd.openxmlformats-officedocument.presentationml.tags+xml"/>
  <Override PartName="/ppt/tags/tag193.xml" ContentType="application/vnd.openxmlformats-officedocument.presentationml.tags+xml"/>
  <Override PartName="/ppt/tags/tag20.xml" ContentType="application/vnd.openxmlformats-officedocument.presentationml.tags+xml"/>
  <Override PartName="/ppt/tags/tag124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tags/tag10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xls" ContentType="application/vnd.ms-excel"/>
  <Override PartName="/ppt/tags/tag225.xml" ContentType="application/vnd.openxmlformats-officedocument.presentationml.tags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73" r:id="rId3"/>
  </p:sldMasterIdLst>
  <p:notesMasterIdLst>
    <p:notesMasterId r:id="rId18"/>
  </p:notesMasterIdLst>
  <p:sldIdLst>
    <p:sldId id="257" r:id="rId4"/>
    <p:sldId id="269" r:id="rId5"/>
    <p:sldId id="274" r:id="rId6"/>
    <p:sldId id="286" r:id="rId7"/>
    <p:sldId id="281" r:id="rId8"/>
    <p:sldId id="285" r:id="rId9"/>
    <p:sldId id="283" r:id="rId10"/>
    <p:sldId id="282" r:id="rId11"/>
    <p:sldId id="292" r:id="rId12"/>
    <p:sldId id="289" r:id="rId13"/>
    <p:sldId id="290" r:id="rId14"/>
    <p:sldId id="291" r:id="rId15"/>
    <p:sldId id="276" r:id="rId16"/>
    <p:sldId id="277" r:id="rId17"/>
  </p:sldIdLst>
  <p:sldSz cx="9144000" cy="6858000" type="screen4x3"/>
  <p:notesSz cx="6797675" cy="9928225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39789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9DA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98" autoAdjust="0"/>
  </p:normalViewPr>
  <p:slideViewPr>
    <p:cSldViewPr snapToObjects="1">
      <p:cViewPr>
        <p:scale>
          <a:sx n="75" d="100"/>
          <a:sy n="75" d="100"/>
        </p:scale>
        <p:origin x="-1194" y="120"/>
      </p:cViewPr>
      <p:guideLst>
        <p:guide orient="horz" pos="300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6E66F9-29F9-4E5D-AA60-9DA7C26C309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Wholesale market allows risk management through: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Asset investment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Hedging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Optimisation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Market place promotes: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Market price discovery and transparency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Correct risk allocation between trader and hedger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Liquidity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Sophisticated hedging products through derivatives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E66F9-29F9-4E5D-AA60-9DA7C26C309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13D7A-D5FE-414E-A8AA-D86934EB94A7}" type="slidenum">
              <a:rPr lang="en-US"/>
              <a:pPr/>
              <a:t>14</a:t>
            </a:fld>
            <a:endParaRPr lang="en-US"/>
          </a:p>
        </p:txBody>
      </p:sp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16463"/>
            <a:ext cx="5438775" cy="4465637"/>
          </a:xfrm>
        </p:spPr>
        <p:txBody>
          <a:bodyPr lIns="0" tIns="0" rIns="0" bIns="0"/>
          <a:lstStyle/>
          <a:p>
            <a:pPr marL="266700" indent="-266700">
              <a:tabLst>
                <a:tab pos="266700" algn="l"/>
                <a:tab pos="534988" algn="l"/>
                <a:tab pos="542925" algn="l"/>
                <a:tab pos="809625" algn="l"/>
                <a:tab pos="1076325" algn="l"/>
                <a:tab pos="1343025" algn="l"/>
              </a:tabLst>
            </a:pPr>
            <a:endParaRPr lang="en-GB"/>
          </a:p>
        </p:txBody>
      </p:sp>
      <p:sp>
        <p:nvSpPr>
          <p:cNvPr id="45060" name="Slide Number Placeholder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algn="r"/>
            <a:fld id="{5C25E03F-348B-4C99-AF25-77D8A904278D}" type="slidenum">
              <a:rPr lang="de-DE" sz="1200"/>
              <a:pPr algn="r"/>
              <a:t>14</a:t>
            </a:fld>
            <a:endParaRPr lang="de-D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7775575" cy="1944688"/>
          </a:xfrm>
        </p:spPr>
        <p:txBody>
          <a:bodyPr tIns="0"/>
          <a:lstStyle>
            <a:lvl1pPr>
              <a:defRPr sz="3300"/>
            </a:lvl1pPr>
          </a:lstStyle>
          <a:p>
            <a:r>
              <a:rPr lang="en-US"/>
              <a:t>Titelmasterformat durch Klicken bearbeiten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997200"/>
            <a:ext cx="7775575" cy="1233488"/>
          </a:xfrm>
        </p:spPr>
        <p:txBody>
          <a:bodyPr/>
          <a:lstStyle>
            <a:lvl1pPr marL="0" indent="0">
              <a:spcAft>
                <a:spcPct val="0"/>
              </a:spcAft>
              <a:buFont typeface="Arial" charset="0"/>
              <a:buNone/>
              <a:tabLst/>
              <a:defRPr sz="2000"/>
            </a:lvl1pPr>
          </a:lstStyle>
          <a:p>
            <a:r>
              <a:rPr lang="en-US"/>
              <a:t>Formatvorlage des Untertitelmasters durch Klicken bearbeiten</a:t>
            </a:r>
          </a:p>
        </p:txBody>
      </p:sp>
      <p:pic>
        <p:nvPicPr>
          <p:cNvPr id="8196" name="Picture 4" descr="Logos_PPT_RWE"/>
          <p:cNvPicPr>
            <a:picLocks noChangeAspect="1" noChangeArrowheads="1"/>
          </p:cNvPicPr>
          <p:nvPr/>
        </p:nvPicPr>
        <p:blipFill>
          <a:blip r:embed="rId2" cstate="print"/>
          <a:srcRect l="19366"/>
          <a:stretch>
            <a:fillRect/>
          </a:stretch>
        </p:blipFill>
        <p:spPr bwMode="auto">
          <a:xfrm>
            <a:off x="0" y="4700588"/>
            <a:ext cx="3192463" cy="215741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 userDrawn="1"/>
        </p:nvSpPr>
        <p:spPr>
          <a:xfrm>
            <a:off x="179390" y="4700588"/>
            <a:ext cx="4052133" cy="146479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315913"/>
            <a:ext cx="1943100" cy="5776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315913"/>
            <a:ext cx="5680075" cy="5776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Bild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203325"/>
            <a:ext cx="8064500" cy="14700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GB"/>
              <a:t>TITELMASTERFORMAT DURCH KLICKEN BEARBEITEN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632075"/>
            <a:ext cx="800735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/>
            </a:lvl1pPr>
          </a:lstStyle>
          <a:p>
            <a:r>
              <a:rPr lang="en-GB"/>
              <a:t>Formatvorlage des Untertitelmasters durch Klicken bearbeiten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54175"/>
            <a:ext cx="3543300" cy="4079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6700" y="1654175"/>
            <a:ext cx="3543300" cy="4079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3"/>
          <p:cNvSpPr/>
          <p:nvPr userDrawn="1"/>
        </p:nvSpPr>
        <p:spPr>
          <a:xfrm>
            <a:off x="539440" y="6021360"/>
            <a:ext cx="1440200" cy="765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Rectangle 4"/>
          <p:cNvSpPr/>
          <p:nvPr userDrawn="1"/>
        </p:nvSpPr>
        <p:spPr>
          <a:xfrm>
            <a:off x="4716020" y="6021360"/>
            <a:ext cx="3456480" cy="765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9850" y="550863"/>
            <a:ext cx="2011363" cy="5183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550863"/>
            <a:ext cx="5886450" cy="5183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72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358" y="1700213"/>
            <a:ext cx="38115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381158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539440" y="6237390"/>
            <a:ext cx="1151614" cy="56224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28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539440" y="6336880"/>
            <a:ext cx="1151614" cy="4045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539440" y="6309400"/>
            <a:ext cx="1151614" cy="4045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539440" y="6309400"/>
            <a:ext cx="1151614" cy="4045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478073"/>
            <a:ext cx="1943100" cy="5614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374" y="478073"/>
            <a:ext cx="5680075" cy="5614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539440" y="6336880"/>
            <a:ext cx="1151614" cy="4045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478019"/>
            <a:ext cx="7775575" cy="5614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539440" y="6336880"/>
            <a:ext cx="1151614" cy="4045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124" y="133350"/>
            <a:ext cx="7775331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4336" y="1700213"/>
            <a:ext cx="7775331" cy="439261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539440" y="6336880"/>
            <a:ext cx="1151614" cy="40458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100000"/>
              </a:spcAft>
              <a:buClr>
                <a:schemeClr val="accent1"/>
              </a:buClr>
              <a:buSzTx/>
              <a:buFont typeface="Arial" charset="0"/>
              <a:buNone/>
              <a:tabLst/>
            </a:pPr>
            <a:endParaRPr kumimoji="0" lang="tr-T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700213"/>
            <a:ext cx="38115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381158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intergrund_PPT_RWE_Inhal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00788"/>
            <a:ext cx="2520950" cy="557212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684213" y="315913"/>
            <a:ext cx="7775575" cy="1079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Titelmasterformat durch Klicken bearbeiten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684213" y="1700213"/>
            <a:ext cx="7775575" cy="4392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gray">
          <a:xfrm>
            <a:off x="8120063" y="6308725"/>
            <a:ext cx="358775" cy="287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 algn="r"/>
            <a:fld id="{B394087C-E86D-49CE-BA79-1A120E0CAA5E}" type="slidenum">
              <a:rPr lang="en-US" sz="900" b="1"/>
              <a:pPr algn="r"/>
              <a:t>‹#›</a:t>
            </a:fld>
            <a:endParaRPr lang="en-US" sz="900" b="1"/>
          </a:p>
        </p:txBody>
      </p:sp>
      <p:sp>
        <p:nvSpPr>
          <p:cNvPr id="922629" name="Rectangle 5"/>
          <p:cNvSpPr>
            <a:spLocks noChangeArrowheads="1"/>
          </p:cNvSpPr>
          <p:nvPr userDrawn="1"/>
        </p:nvSpPr>
        <p:spPr bwMode="gray">
          <a:xfrm>
            <a:off x="2844800" y="6308725"/>
            <a:ext cx="5256213" cy="287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 algn="r"/>
            <a:r>
              <a:rPr lang="en-US" sz="800" b="1"/>
              <a:t>RWE Turkey </a:t>
            </a:r>
            <a:r>
              <a:rPr lang="en-US" sz="900"/>
              <a:t>|</a:t>
            </a:r>
            <a:r>
              <a:rPr lang="en-US" sz="800"/>
              <a:t> </a:t>
            </a:r>
            <a:r>
              <a:rPr lang="en-GB" sz="800"/>
              <a:t>Bakatjan Sandalkhan | Member of the Board, RT </a:t>
            </a:r>
            <a:endParaRPr lang="en-US" sz="800"/>
          </a:p>
        </p:txBody>
      </p:sp>
      <p:sp>
        <p:nvSpPr>
          <p:cNvPr id="7" name="Rectangle 6"/>
          <p:cNvSpPr/>
          <p:nvPr userDrawn="1"/>
        </p:nvSpPr>
        <p:spPr>
          <a:xfrm>
            <a:off x="539440" y="6021360"/>
            <a:ext cx="1440200" cy="765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ectangle 7"/>
          <p:cNvSpPr/>
          <p:nvPr userDrawn="1"/>
        </p:nvSpPr>
        <p:spPr>
          <a:xfrm>
            <a:off x="4067929" y="6021360"/>
            <a:ext cx="4052133" cy="765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&gt;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530225" indent="-261938" algn="l" rtl="0" fontAlgn="base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–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2pPr>
      <a:lvl3pPr marL="806450" indent="-274638" algn="l" rtl="0" fontAlgn="base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3pPr>
      <a:lvl4pPr marL="10731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–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4pPr>
      <a:lvl5pPr marL="13398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5pPr>
      <a:lvl6pPr marL="17970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6pPr>
      <a:lvl7pPr marL="22542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7pPr>
      <a:lvl8pPr marL="27114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8pPr>
      <a:lvl9pPr marL="31686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12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50863"/>
            <a:ext cx="8050213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Mastertitelformat bearbeiten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54175"/>
            <a:ext cx="7239000" cy="407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Mastertextformat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pic>
        <p:nvPicPr>
          <p:cNvPr id="30724" name="Picture 4" descr="Hintergrund_PPT_RWE_Inhalt"/>
          <p:cNvPicPr>
            <a:picLocks noChangeAspect="1" noChangeArrowheads="1"/>
          </p:cNvPicPr>
          <p:nvPr/>
        </p:nvPicPr>
        <p:blipFill>
          <a:blip r:embed="rId13" cstate="print"/>
          <a:srcRect l="10579"/>
          <a:stretch>
            <a:fillRect/>
          </a:stretch>
        </p:blipFill>
        <p:spPr bwMode="auto">
          <a:xfrm>
            <a:off x="0" y="6300788"/>
            <a:ext cx="2254250" cy="557212"/>
          </a:xfrm>
          <a:prstGeom prst="rect">
            <a:avLst/>
          </a:prstGeom>
          <a:noFill/>
        </p:spPr>
      </p:pic>
      <p:sp>
        <p:nvSpPr>
          <p:cNvPr id="30726" name="Rectangle 6"/>
          <p:cNvSpPr>
            <a:spLocks noChangeArrowheads="1"/>
          </p:cNvSpPr>
          <p:nvPr/>
        </p:nvSpPr>
        <p:spPr bwMode="gray">
          <a:xfrm>
            <a:off x="8120063" y="6308725"/>
            <a:ext cx="358775" cy="287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 algn="r"/>
            <a:fld id="{D8D0EA9D-BA97-404E-9341-B5FA390C8F67}" type="slidenum">
              <a:rPr lang="en-US" sz="900" b="1"/>
              <a:pPr algn="r"/>
              <a:t>‹#›</a:t>
            </a:fld>
            <a:endParaRPr lang="en-US" sz="900" b="1"/>
          </a:p>
        </p:txBody>
      </p:sp>
      <p:sp>
        <p:nvSpPr>
          <p:cNvPr id="922629" name="Rectangle 5"/>
          <p:cNvSpPr>
            <a:spLocks noChangeArrowheads="1"/>
          </p:cNvSpPr>
          <p:nvPr userDrawn="1"/>
        </p:nvSpPr>
        <p:spPr bwMode="gray">
          <a:xfrm>
            <a:off x="2844800" y="6308725"/>
            <a:ext cx="5256213" cy="287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 algn="r"/>
            <a:r>
              <a:rPr lang="en-US" sz="800" b="1"/>
              <a:t>RWE Turkey </a:t>
            </a:r>
            <a:r>
              <a:rPr lang="en-US" sz="900"/>
              <a:t>|</a:t>
            </a:r>
            <a:r>
              <a:rPr lang="en-US" sz="800"/>
              <a:t> </a:t>
            </a:r>
            <a:r>
              <a:rPr lang="en-GB" sz="800"/>
              <a:t>Bakatjan Sandalkhan | Member of the Board, RT  </a:t>
            </a:r>
            <a:endParaRPr lang="en-US" sz="800"/>
          </a:p>
        </p:txBody>
      </p:sp>
      <p:sp>
        <p:nvSpPr>
          <p:cNvPr id="7" name="Rectangle 6"/>
          <p:cNvSpPr/>
          <p:nvPr userDrawn="1"/>
        </p:nvSpPr>
        <p:spPr>
          <a:xfrm>
            <a:off x="159817" y="5976285"/>
            <a:ext cx="4052133" cy="765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ectangle 7"/>
          <p:cNvSpPr/>
          <p:nvPr userDrawn="1"/>
        </p:nvSpPr>
        <p:spPr>
          <a:xfrm>
            <a:off x="4067929" y="6021360"/>
            <a:ext cx="4052133" cy="765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C419A"/>
          </a:solidFill>
          <a:latin typeface="Arial" charset="0"/>
        </a:defRPr>
      </a:lvl9pPr>
    </p:titleStyle>
    <p:bodyStyle>
      <a:lvl1pPr marL="285750" indent="-285750" algn="l" rtl="0" fontAlgn="base">
        <a:spcBef>
          <a:spcPct val="35000"/>
        </a:spcBef>
        <a:spcAft>
          <a:spcPct val="0"/>
        </a:spcAft>
        <a:buClr>
          <a:srgbClr val="0C419A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952500" indent="-476250" algn="l" rtl="0" fontAlgn="base">
        <a:spcBef>
          <a:spcPct val="35000"/>
        </a:spcBef>
        <a:spcAft>
          <a:spcPct val="0"/>
        </a:spcAft>
        <a:buClr>
          <a:srgbClr val="3E68AE"/>
        </a:buClr>
        <a:buSzPct val="120000"/>
        <a:buChar char="–"/>
        <a:defRPr sz="1400">
          <a:solidFill>
            <a:schemeClr val="tx1"/>
          </a:solidFill>
          <a:latin typeface="+mn-lt"/>
        </a:defRPr>
      </a:lvl2pPr>
      <a:lvl3pPr marL="1371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907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09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67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24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81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038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Hintergrund_PPT_RWE_Inhalt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300788"/>
            <a:ext cx="252046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4335" y="477838"/>
            <a:ext cx="7775331" cy="1079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84335" y="1700213"/>
            <a:ext cx="7775331" cy="4392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gray">
          <a:xfrm>
            <a:off x="8459666" y="6308725"/>
            <a:ext cx="575896" cy="287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>
              <a:defRPr/>
            </a:pPr>
            <a:r>
              <a:rPr lang="en-US" sz="800">
                <a:solidFill>
                  <a:srgbClr val="000000"/>
                </a:solidFill>
              </a:rPr>
              <a:t>PAGE </a:t>
            </a:r>
            <a:fld id="{A7027F54-D09B-48A3-AE80-D83A4BF226C7}" type="slidenum">
              <a:rPr lang="en-US" sz="80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sz="80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accent1"/>
          </a:solidFill>
          <a:latin typeface="Arial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&gt;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30225" indent="-261938" algn="l" rtl="0" eaLnBrk="0" fontAlgn="base" hangingPunct="0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–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2pPr>
      <a:lvl3pPr marL="806450" indent="-274638" algn="l" rtl="0" eaLnBrk="0" fontAlgn="base" hangingPunct="0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3pPr>
      <a:lvl4pPr marL="1073150" indent="-265113" algn="l" rtl="0" eaLnBrk="0" fontAlgn="base" hangingPunct="0">
        <a:spcBef>
          <a:spcPct val="0"/>
        </a:spcBef>
        <a:spcAft>
          <a:spcPct val="100000"/>
        </a:spcAft>
        <a:buClr>
          <a:schemeClr val="accent1"/>
        </a:buClr>
        <a:buFont typeface="Arial" charset="0"/>
        <a:buChar char="–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4pPr>
      <a:lvl5pPr marL="1339850" indent="-265113" algn="l" rtl="0" eaLnBrk="0" fontAlgn="base" hangingPunct="0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5pPr>
      <a:lvl6pPr marL="17970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6pPr>
      <a:lvl7pPr marL="22542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7pPr>
      <a:lvl8pPr marL="27114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8pPr>
      <a:lvl9pPr marL="3168650" indent="-265113" algn="l" rtl="0" fontAlgn="base">
        <a:spcBef>
          <a:spcPct val="0"/>
        </a:spcBef>
        <a:spcAft>
          <a:spcPct val="100000"/>
        </a:spcAft>
        <a:buClr>
          <a:schemeClr val="accent1"/>
        </a:buClr>
        <a:buChar char="•"/>
        <a:tabLst>
          <a:tab pos="266700" algn="l"/>
          <a:tab pos="534988" algn="l"/>
          <a:tab pos="542925" algn="l"/>
          <a:tab pos="809625" algn="l"/>
          <a:tab pos="1076325" algn="l"/>
          <a:tab pos="1343025" algn="l"/>
        </a:tabLs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Microsoft_Office_Excel_97-2003_Worksheet1.xls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13" Type="http://schemas.openxmlformats.org/officeDocument/2006/relationships/tags" Target="../tags/tag204.xml"/><Relationship Id="rId18" Type="http://schemas.openxmlformats.org/officeDocument/2006/relationships/tags" Target="../tags/tag209.xml"/><Relationship Id="rId26" Type="http://schemas.openxmlformats.org/officeDocument/2006/relationships/tags" Target="../tags/tag217.xml"/><Relationship Id="rId3" Type="http://schemas.openxmlformats.org/officeDocument/2006/relationships/tags" Target="../tags/tag194.xml"/><Relationship Id="rId21" Type="http://schemas.openxmlformats.org/officeDocument/2006/relationships/tags" Target="../tags/tag212.xml"/><Relationship Id="rId34" Type="http://schemas.openxmlformats.org/officeDocument/2006/relationships/tags" Target="../tags/tag225.xml"/><Relationship Id="rId7" Type="http://schemas.openxmlformats.org/officeDocument/2006/relationships/tags" Target="../tags/tag198.xml"/><Relationship Id="rId12" Type="http://schemas.openxmlformats.org/officeDocument/2006/relationships/tags" Target="../tags/tag203.xml"/><Relationship Id="rId17" Type="http://schemas.openxmlformats.org/officeDocument/2006/relationships/tags" Target="../tags/tag208.xml"/><Relationship Id="rId25" Type="http://schemas.openxmlformats.org/officeDocument/2006/relationships/tags" Target="../tags/tag216.xml"/><Relationship Id="rId33" Type="http://schemas.openxmlformats.org/officeDocument/2006/relationships/tags" Target="../tags/tag224.xml"/><Relationship Id="rId2" Type="http://schemas.openxmlformats.org/officeDocument/2006/relationships/tags" Target="../tags/tag193.xml"/><Relationship Id="rId16" Type="http://schemas.openxmlformats.org/officeDocument/2006/relationships/tags" Target="../tags/tag207.xml"/><Relationship Id="rId20" Type="http://schemas.openxmlformats.org/officeDocument/2006/relationships/tags" Target="../tags/tag211.xml"/><Relationship Id="rId29" Type="http://schemas.openxmlformats.org/officeDocument/2006/relationships/tags" Target="../tags/tag220.xml"/><Relationship Id="rId1" Type="http://schemas.openxmlformats.org/officeDocument/2006/relationships/vmlDrawing" Target="../drawings/vmlDrawing6.vml"/><Relationship Id="rId6" Type="http://schemas.openxmlformats.org/officeDocument/2006/relationships/tags" Target="../tags/tag197.xml"/><Relationship Id="rId11" Type="http://schemas.openxmlformats.org/officeDocument/2006/relationships/tags" Target="../tags/tag202.xml"/><Relationship Id="rId24" Type="http://schemas.openxmlformats.org/officeDocument/2006/relationships/tags" Target="../tags/tag215.xml"/><Relationship Id="rId32" Type="http://schemas.openxmlformats.org/officeDocument/2006/relationships/tags" Target="../tags/tag223.xml"/><Relationship Id="rId5" Type="http://schemas.openxmlformats.org/officeDocument/2006/relationships/tags" Target="../tags/tag196.xml"/><Relationship Id="rId15" Type="http://schemas.openxmlformats.org/officeDocument/2006/relationships/tags" Target="../tags/tag206.xml"/><Relationship Id="rId23" Type="http://schemas.openxmlformats.org/officeDocument/2006/relationships/tags" Target="../tags/tag214.xml"/><Relationship Id="rId28" Type="http://schemas.openxmlformats.org/officeDocument/2006/relationships/tags" Target="../tags/tag219.xml"/><Relationship Id="rId36" Type="http://schemas.openxmlformats.org/officeDocument/2006/relationships/oleObject" Target="../embeddings/oleObject5.bin"/><Relationship Id="rId10" Type="http://schemas.openxmlformats.org/officeDocument/2006/relationships/tags" Target="../tags/tag201.xml"/><Relationship Id="rId19" Type="http://schemas.openxmlformats.org/officeDocument/2006/relationships/tags" Target="../tags/tag210.xml"/><Relationship Id="rId31" Type="http://schemas.openxmlformats.org/officeDocument/2006/relationships/tags" Target="../tags/tag222.xml"/><Relationship Id="rId4" Type="http://schemas.openxmlformats.org/officeDocument/2006/relationships/tags" Target="../tags/tag195.xml"/><Relationship Id="rId9" Type="http://schemas.openxmlformats.org/officeDocument/2006/relationships/tags" Target="../tags/tag200.xml"/><Relationship Id="rId14" Type="http://schemas.openxmlformats.org/officeDocument/2006/relationships/tags" Target="../tags/tag205.xml"/><Relationship Id="rId22" Type="http://schemas.openxmlformats.org/officeDocument/2006/relationships/tags" Target="../tags/tag213.xml"/><Relationship Id="rId27" Type="http://schemas.openxmlformats.org/officeDocument/2006/relationships/tags" Target="../tags/tag218.xml"/><Relationship Id="rId30" Type="http://schemas.openxmlformats.org/officeDocument/2006/relationships/tags" Target="../tags/tag221.xml"/><Relationship Id="rId35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32.xml"/><Relationship Id="rId3" Type="http://schemas.openxmlformats.org/officeDocument/2006/relationships/tags" Target="../tags/tag227.xml"/><Relationship Id="rId7" Type="http://schemas.openxmlformats.org/officeDocument/2006/relationships/tags" Target="../tags/tag231.xml"/><Relationship Id="rId12" Type="http://schemas.openxmlformats.org/officeDocument/2006/relationships/oleObject" Target="../embeddings/oleObject6.bin"/><Relationship Id="rId2" Type="http://schemas.openxmlformats.org/officeDocument/2006/relationships/tags" Target="../tags/tag226.xml"/><Relationship Id="rId1" Type="http://schemas.openxmlformats.org/officeDocument/2006/relationships/vmlDrawing" Target="../drawings/vmlDrawing7.vml"/><Relationship Id="rId6" Type="http://schemas.openxmlformats.org/officeDocument/2006/relationships/tags" Target="../tags/tag230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229.xml"/><Relationship Id="rId10" Type="http://schemas.openxmlformats.org/officeDocument/2006/relationships/slideLayout" Target="../slideLayouts/slideLayout7.xml"/><Relationship Id="rId4" Type="http://schemas.openxmlformats.org/officeDocument/2006/relationships/tags" Target="../tags/tag228.xml"/><Relationship Id="rId9" Type="http://schemas.openxmlformats.org/officeDocument/2006/relationships/tags" Target="../tags/tag2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7.xml"/><Relationship Id="rId10" Type="http://schemas.openxmlformats.org/officeDocument/2006/relationships/tags" Target="../tags/tag32.xml"/><Relationship Id="rId4" Type="http://schemas.openxmlformats.org/officeDocument/2006/relationships/tags" Target="../tags/tag26.xml"/><Relationship Id="rId9" Type="http://schemas.openxmlformats.org/officeDocument/2006/relationships/tags" Target="../tags/tag3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13" Type="http://schemas.openxmlformats.org/officeDocument/2006/relationships/tags" Target="../tags/tag44.xml"/><Relationship Id="rId18" Type="http://schemas.openxmlformats.org/officeDocument/2006/relationships/tags" Target="../tags/tag49.xml"/><Relationship Id="rId26" Type="http://schemas.openxmlformats.org/officeDocument/2006/relationships/tags" Target="../tags/tag57.xml"/><Relationship Id="rId3" Type="http://schemas.openxmlformats.org/officeDocument/2006/relationships/tags" Target="../tags/tag34.xml"/><Relationship Id="rId21" Type="http://schemas.openxmlformats.org/officeDocument/2006/relationships/tags" Target="../tags/tag52.xml"/><Relationship Id="rId34" Type="http://schemas.openxmlformats.org/officeDocument/2006/relationships/tags" Target="../tags/tag65.xml"/><Relationship Id="rId7" Type="http://schemas.openxmlformats.org/officeDocument/2006/relationships/tags" Target="../tags/tag38.xml"/><Relationship Id="rId12" Type="http://schemas.openxmlformats.org/officeDocument/2006/relationships/tags" Target="../tags/tag43.xml"/><Relationship Id="rId17" Type="http://schemas.openxmlformats.org/officeDocument/2006/relationships/tags" Target="../tags/tag48.xml"/><Relationship Id="rId25" Type="http://schemas.openxmlformats.org/officeDocument/2006/relationships/tags" Target="../tags/tag56.xml"/><Relationship Id="rId33" Type="http://schemas.openxmlformats.org/officeDocument/2006/relationships/tags" Target="../tags/tag64.xml"/><Relationship Id="rId2" Type="http://schemas.openxmlformats.org/officeDocument/2006/relationships/tags" Target="../tags/tag33.xml"/><Relationship Id="rId16" Type="http://schemas.openxmlformats.org/officeDocument/2006/relationships/tags" Target="../tags/tag47.xml"/><Relationship Id="rId20" Type="http://schemas.openxmlformats.org/officeDocument/2006/relationships/tags" Target="../tags/tag51.xml"/><Relationship Id="rId29" Type="http://schemas.openxmlformats.org/officeDocument/2006/relationships/tags" Target="../tags/tag60.xml"/><Relationship Id="rId1" Type="http://schemas.openxmlformats.org/officeDocument/2006/relationships/vmlDrawing" Target="../drawings/vmlDrawing1.v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tags" Target="../tags/tag55.xml"/><Relationship Id="rId32" Type="http://schemas.openxmlformats.org/officeDocument/2006/relationships/tags" Target="../tags/tag63.xml"/><Relationship Id="rId37" Type="http://schemas.openxmlformats.org/officeDocument/2006/relationships/oleObject" Target="../embeddings/oleObject1.bin"/><Relationship Id="rId5" Type="http://schemas.openxmlformats.org/officeDocument/2006/relationships/tags" Target="../tags/tag36.xml"/><Relationship Id="rId15" Type="http://schemas.openxmlformats.org/officeDocument/2006/relationships/tags" Target="../tags/tag46.xml"/><Relationship Id="rId23" Type="http://schemas.openxmlformats.org/officeDocument/2006/relationships/tags" Target="../tags/tag54.xml"/><Relationship Id="rId28" Type="http://schemas.openxmlformats.org/officeDocument/2006/relationships/tags" Target="../tags/tag59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41.xml"/><Relationship Id="rId19" Type="http://schemas.openxmlformats.org/officeDocument/2006/relationships/tags" Target="../tags/tag50.xml"/><Relationship Id="rId31" Type="http://schemas.openxmlformats.org/officeDocument/2006/relationships/tags" Target="../tags/tag62.xml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5.xml"/><Relationship Id="rId22" Type="http://schemas.openxmlformats.org/officeDocument/2006/relationships/tags" Target="../tags/tag53.xml"/><Relationship Id="rId27" Type="http://schemas.openxmlformats.org/officeDocument/2006/relationships/tags" Target="../tags/tag58.xml"/><Relationship Id="rId30" Type="http://schemas.openxmlformats.org/officeDocument/2006/relationships/tags" Target="../tags/tag61.xml"/><Relationship Id="rId35" Type="http://schemas.openxmlformats.org/officeDocument/2006/relationships/tags" Target="../tags/tag6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73.xml"/><Relationship Id="rId13" Type="http://schemas.openxmlformats.org/officeDocument/2006/relationships/tags" Target="../tags/tag78.xml"/><Relationship Id="rId18" Type="http://schemas.openxmlformats.org/officeDocument/2006/relationships/tags" Target="../tags/tag83.xml"/><Relationship Id="rId26" Type="http://schemas.openxmlformats.org/officeDocument/2006/relationships/tags" Target="../tags/tag91.xml"/><Relationship Id="rId3" Type="http://schemas.openxmlformats.org/officeDocument/2006/relationships/tags" Target="../tags/tag68.xml"/><Relationship Id="rId21" Type="http://schemas.openxmlformats.org/officeDocument/2006/relationships/tags" Target="../tags/tag86.xml"/><Relationship Id="rId7" Type="http://schemas.openxmlformats.org/officeDocument/2006/relationships/tags" Target="../tags/tag72.xml"/><Relationship Id="rId12" Type="http://schemas.openxmlformats.org/officeDocument/2006/relationships/tags" Target="../tags/tag77.xml"/><Relationship Id="rId17" Type="http://schemas.openxmlformats.org/officeDocument/2006/relationships/tags" Target="../tags/tag82.xml"/><Relationship Id="rId25" Type="http://schemas.openxmlformats.org/officeDocument/2006/relationships/tags" Target="../tags/tag90.xml"/><Relationship Id="rId2" Type="http://schemas.openxmlformats.org/officeDocument/2006/relationships/tags" Target="../tags/tag67.xml"/><Relationship Id="rId16" Type="http://schemas.openxmlformats.org/officeDocument/2006/relationships/tags" Target="../tags/tag81.xml"/><Relationship Id="rId20" Type="http://schemas.openxmlformats.org/officeDocument/2006/relationships/tags" Target="../tags/tag85.xml"/><Relationship Id="rId29" Type="http://schemas.openxmlformats.org/officeDocument/2006/relationships/tags" Target="../tags/tag94.xml"/><Relationship Id="rId1" Type="http://schemas.openxmlformats.org/officeDocument/2006/relationships/vmlDrawing" Target="../drawings/vmlDrawing2.vml"/><Relationship Id="rId6" Type="http://schemas.openxmlformats.org/officeDocument/2006/relationships/tags" Target="../tags/tag71.xml"/><Relationship Id="rId11" Type="http://schemas.openxmlformats.org/officeDocument/2006/relationships/tags" Target="../tags/tag76.xml"/><Relationship Id="rId24" Type="http://schemas.openxmlformats.org/officeDocument/2006/relationships/tags" Target="../tags/tag89.xml"/><Relationship Id="rId5" Type="http://schemas.openxmlformats.org/officeDocument/2006/relationships/tags" Target="../tags/tag70.xml"/><Relationship Id="rId15" Type="http://schemas.openxmlformats.org/officeDocument/2006/relationships/tags" Target="../tags/tag80.xml"/><Relationship Id="rId23" Type="http://schemas.openxmlformats.org/officeDocument/2006/relationships/tags" Target="../tags/tag88.xml"/><Relationship Id="rId28" Type="http://schemas.openxmlformats.org/officeDocument/2006/relationships/tags" Target="../tags/tag93.xml"/><Relationship Id="rId10" Type="http://schemas.openxmlformats.org/officeDocument/2006/relationships/tags" Target="../tags/tag75.xml"/><Relationship Id="rId19" Type="http://schemas.openxmlformats.org/officeDocument/2006/relationships/tags" Target="../tags/tag84.xml"/><Relationship Id="rId31" Type="http://schemas.openxmlformats.org/officeDocument/2006/relationships/oleObject" Target="../embeddings/oleObject2.bin"/><Relationship Id="rId4" Type="http://schemas.openxmlformats.org/officeDocument/2006/relationships/tags" Target="../tags/tag69.xml"/><Relationship Id="rId9" Type="http://schemas.openxmlformats.org/officeDocument/2006/relationships/tags" Target="../tags/tag74.xml"/><Relationship Id="rId14" Type="http://schemas.openxmlformats.org/officeDocument/2006/relationships/tags" Target="../tags/tag79.xml"/><Relationship Id="rId22" Type="http://schemas.openxmlformats.org/officeDocument/2006/relationships/tags" Target="../tags/tag87.xml"/><Relationship Id="rId27" Type="http://schemas.openxmlformats.org/officeDocument/2006/relationships/tags" Target="../tags/tag92.xml"/><Relationship Id="rId30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tags" Target="../tags/tag119.xml"/><Relationship Id="rId39" Type="http://schemas.openxmlformats.org/officeDocument/2006/relationships/tags" Target="../tags/tag132.xml"/><Relationship Id="rId21" Type="http://schemas.openxmlformats.org/officeDocument/2006/relationships/tags" Target="../tags/tag114.xml"/><Relationship Id="rId34" Type="http://schemas.openxmlformats.org/officeDocument/2006/relationships/tags" Target="../tags/tag127.xml"/><Relationship Id="rId42" Type="http://schemas.openxmlformats.org/officeDocument/2006/relationships/tags" Target="../tags/tag135.xml"/><Relationship Id="rId47" Type="http://schemas.openxmlformats.org/officeDocument/2006/relationships/tags" Target="../tags/tag140.xml"/><Relationship Id="rId50" Type="http://schemas.openxmlformats.org/officeDocument/2006/relationships/tags" Target="../tags/tag143.xml"/><Relationship Id="rId55" Type="http://schemas.openxmlformats.org/officeDocument/2006/relationships/tags" Target="../tags/tag148.xml"/><Relationship Id="rId63" Type="http://schemas.openxmlformats.org/officeDocument/2006/relationships/tags" Target="../tags/tag156.xml"/><Relationship Id="rId68" Type="http://schemas.openxmlformats.org/officeDocument/2006/relationships/tags" Target="../tags/tag161.xml"/><Relationship Id="rId7" Type="http://schemas.openxmlformats.org/officeDocument/2006/relationships/tags" Target="../tags/tag100.xml"/><Relationship Id="rId71" Type="http://schemas.openxmlformats.org/officeDocument/2006/relationships/tags" Target="../tags/tag164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9" Type="http://schemas.openxmlformats.org/officeDocument/2006/relationships/tags" Target="../tags/tag122.xml"/><Relationship Id="rId11" Type="http://schemas.openxmlformats.org/officeDocument/2006/relationships/tags" Target="../tags/tag104.xml"/><Relationship Id="rId24" Type="http://schemas.openxmlformats.org/officeDocument/2006/relationships/tags" Target="../tags/tag117.xml"/><Relationship Id="rId32" Type="http://schemas.openxmlformats.org/officeDocument/2006/relationships/tags" Target="../tags/tag125.xml"/><Relationship Id="rId37" Type="http://schemas.openxmlformats.org/officeDocument/2006/relationships/tags" Target="../tags/tag130.xml"/><Relationship Id="rId40" Type="http://schemas.openxmlformats.org/officeDocument/2006/relationships/tags" Target="../tags/tag133.xml"/><Relationship Id="rId45" Type="http://schemas.openxmlformats.org/officeDocument/2006/relationships/tags" Target="../tags/tag138.xml"/><Relationship Id="rId53" Type="http://schemas.openxmlformats.org/officeDocument/2006/relationships/tags" Target="../tags/tag146.xml"/><Relationship Id="rId58" Type="http://schemas.openxmlformats.org/officeDocument/2006/relationships/tags" Target="../tags/tag151.xml"/><Relationship Id="rId66" Type="http://schemas.openxmlformats.org/officeDocument/2006/relationships/tags" Target="../tags/tag159.xml"/><Relationship Id="rId74" Type="http://schemas.openxmlformats.org/officeDocument/2006/relationships/oleObject" Target="../embeddings/oleObject3.bin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tags" Target="../tags/tag116.xml"/><Relationship Id="rId28" Type="http://schemas.openxmlformats.org/officeDocument/2006/relationships/tags" Target="../tags/tag121.xml"/><Relationship Id="rId36" Type="http://schemas.openxmlformats.org/officeDocument/2006/relationships/tags" Target="../tags/tag129.xml"/><Relationship Id="rId49" Type="http://schemas.openxmlformats.org/officeDocument/2006/relationships/tags" Target="../tags/tag142.xml"/><Relationship Id="rId57" Type="http://schemas.openxmlformats.org/officeDocument/2006/relationships/tags" Target="../tags/tag150.xml"/><Relationship Id="rId61" Type="http://schemas.openxmlformats.org/officeDocument/2006/relationships/tags" Target="../tags/tag154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31" Type="http://schemas.openxmlformats.org/officeDocument/2006/relationships/tags" Target="../tags/tag124.xml"/><Relationship Id="rId44" Type="http://schemas.openxmlformats.org/officeDocument/2006/relationships/tags" Target="../tags/tag137.xml"/><Relationship Id="rId52" Type="http://schemas.openxmlformats.org/officeDocument/2006/relationships/tags" Target="../tags/tag145.xml"/><Relationship Id="rId60" Type="http://schemas.openxmlformats.org/officeDocument/2006/relationships/tags" Target="../tags/tag153.xml"/><Relationship Id="rId65" Type="http://schemas.openxmlformats.org/officeDocument/2006/relationships/tags" Target="../tags/tag158.xml"/><Relationship Id="rId73" Type="http://schemas.openxmlformats.org/officeDocument/2006/relationships/slideLayout" Target="../slideLayouts/slideLayout7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tags" Target="../tags/tag115.xml"/><Relationship Id="rId27" Type="http://schemas.openxmlformats.org/officeDocument/2006/relationships/tags" Target="../tags/tag120.xml"/><Relationship Id="rId30" Type="http://schemas.openxmlformats.org/officeDocument/2006/relationships/tags" Target="../tags/tag123.xml"/><Relationship Id="rId35" Type="http://schemas.openxmlformats.org/officeDocument/2006/relationships/tags" Target="../tags/tag128.xml"/><Relationship Id="rId43" Type="http://schemas.openxmlformats.org/officeDocument/2006/relationships/tags" Target="../tags/tag136.xml"/><Relationship Id="rId48" Type="http://schemas.openxmlformats.org/officeDocument/2006/relationships/tags" Target="../tags/tag141.xml"/><Relationship Id="rId56" Type="http://schemas.openxmlformats.org/officeDocument/2006/relationships/tags" Target="../tags/tag149.xml"/><Relationship Id="rId64" Type="http://schemas.openxmlformats.org/officeDocument/2006/relationships/tags" Target="../tags/tag157.xml"/><Relationship Id="rId69" Type="http://schemas.openxmlformats.org/officeDocument/2006/relationships/tags" Target="../tags/tag162.xml"/><Relationship Id="rId8" Type="http://schemas.openxmlformats.org/officeDocument/2006/relationships/tags" Target="../tags/tag101.xml"/><Relationship Id="rId51" Type="http://schemas.openxmlformats.org/officeDocument/2006/relationships/tags" Target="../tags/tag144.xml"/><Relationship Id="rId72" Type="http://schemas.openxmlformats.org/officeDocument/2006/relationships/tags" Target="../tags/tag165.xml"/><Relationship Id="rId3" Type="http://schemas.openxmlformats.org/officeDocument/2006/relationships/tags" Target="../tags/tag96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tags" Target="../tags/tag118.xml"/><Relationship Id="rId33" Type="http://schemas.openxmlformats.org/officeDocument/2006/relationships/tags" Target="../tags/tag126.xml"/><Relationship Id="rId38" Type="http://schemas.openxmlformats.org/officeDocument/2006/relationships/tags" Target="../tags/tag131.xml"/><Relationship Id="rId46" Type="http://schemas.openxmlformats.org/officeDocument/2006/relationships/tags" Target="../tags/tag139.xml"/><Relationship Id="rId59" Type="http://schemas.openxmlformats.org/officeDocument/2006/relationships/tags" Target="../tags/tag152.xml"/><Relationship Id="rId67" Type="http://schemas.openxmlformats.org/officeDocument/2006/relationships/tags" Target="../tags/tag160.xml"/><Relationship Id="rId20" Type="http://schemas.openxmlformats.org/officeDocument/2006/relationships/tags" Target="../tags/tag113.xml"/><Relationship Id="rId41" Type="http://schemas.openxmlformats.org/officeDocument/2006/relationships/tags" Target="../tags/tag134.xml"/><Relationship Id="rId54" Type="http://schemas.openxmlformats.org/officeDocument/2006/relationships/tags" Target="../tags/tag147.xml"/><Relationship Id="rId62" Type="http://schemas.openxmlformats.org/officeDocument/2006/relationships/tags" Target="../tags/tag155.xml"/><Relationship Id="rId70" Type="http://schemas.openxmlformats.org/officeDocument/2006/relationships/tags" Target="../tags/tag163.xml"/><Relationship Id="rId1" Type="http://schemas.openxmlformats.org/officeDocument/2006/relationships/vmlDrawing" Target="../drawings/vmlDrawing3.vml"/><Relationship Id="rId6" Type="http://schemas.openxmlformats.org/officeDocument/2006/relationships/tags" Target="../tags/tag9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tags" Target="../tags/tag177.xml"/><Relationship Id="rId18" Type="http://schemas.openxmlformats.org/officeDocument/2006/relationships/tags" Target="../tags/tag182.xml"/><Relationship Id="rId26" Type="http://schemas.openxmlformats.org/officeDocument/2006/relationships/tags" Target="../tags/tag190.xml"/><Relationship Id="rId3" Type="http://schemas.openxmlformats.org/officeDocument/2006/relationships/tags" Target="../tags/tag167.xml"/><Relationship Id="rId21" Type="http://schemas.openxmlformats.org/officeDocument/2006/relationships/tags" Target="../tags/tag185.xml"/><Relationship Id="rId7" Type="http://schemas.openxmlformats.org/officeDocument/2006/relationships/tags" Target="../tags/tag171.xml"/><Relationship Id="rId12" Type="http://schemas.openxmlformats.org/officeDocument/2006/relationships/tags" Target="../tags/tag176.xml"/><Relationship Id="rId17" Type="http://schemas.openxmlformats.org/officeDocument/2006/relationships/tags" Target="../tags/tag181.xml"/><Relationship Id="rId25" Type="http://schemas.openxmlformats.org/officeDocument/2006/relationships/tags" Target="../tags/tag189.xml"/><Relationship Id="rId2" Type="http://schemas.openxmlformats.org/officeDocument/2006/relationships/tags" Target="../tags/tag166.xml"/><Relationship Id="rId16" Type="http://schemas.openxmlformats.org/officeDocument/2006/relationships/tags" Target="../tags/tag180.xml"/><Relationship Id="rId20" Type="http://schemas.openxmlformats.org/officeDocument/2006/relationships/tags" Target="../tags/tag184.xml"/><Relationship Id="rId1" Type="http://schemas.openxmlformats.org/officeDocument/2006/relationships/vmlDrawing" Target="../drawings/vmlDrawing4.v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24" Type="http://schemas.openxmlformats.org/officeDocument/2006/relationships/tags" Target="../tags/tag188.xml"/><Relationship Id="rId5" Type="http://schemas.openxmlformats.org/officeDocument/2006/relationships/tags" Target="../tags/tag169.xml"/><Relationship Id="rId15" Type="http://schemas.openxmlformats.org/officeDocument/2006/relationships/tags" Target="../tags/tag179.xml"/><Relationship Id="rId23" Type="http://schemas.openxmlformats.org/officeDocument/2006/relationships/tags" Target="../tags/tag187.xml"/><Relationship Id="rId28" Type="http://schemas.openxmlformats.org/officeDocument/2006/relationships/oleObject" Target="../embeddings/oleObject4.bin"/><Relationship Id="rId10" Type="http://schemas.openxmlformats.org/officeDocument/2006/relationships/tags" Target="../tags/tag174.xml"/><Relationship Id="rId19" Type="http://schemas.openxmlformats.org/officeDocument/2006/relationships/tags" Target="../tags/tag183.xml"/><Relationship Id="rId4" Type="http://schemas.openxmlformats.org/officeDocument/2006/relationships/tags" Target="../tags/tag168.xml"/><Relationship Id="rId9" Type="http://schemas.openxmlformats.org/officeDocument/2006/relationships/tags" Target="../tags/tag173.xml"/><Relationship Id="rId14" Type="http://schemas.openxmlformats.org/officeDocument/2006/relationships/tags" Target="../tags/tag178.xml"/><Relationship Id="rId22" Type="http://schemas.openxmlformats.org/officeDocument/2006/relationships/tags" Target="../tags/tag186.xml"/><Relationship Id="rId27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Energy </a:t>
            </a:r>
            <a:r>
              <a:rPr lang="en-GB" sz="24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Exchange and OTC Development from Private Player’s Perspective: </a:t>
            </a:r>
            <a:r>
              <a:rPr lang="tr-TR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Next </a:t>
            </a:r>
            <a:r>
              <a:rPr lang="en-GB" sz="24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Steps of ETD Working </a:t>
            </a:r>
            <a:r>
              <a:rPr lang="en-GB" sz="2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Group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347673"/>
            <a:ext cx="7775575" cy="1233487"/>
          </a:xfrm>
        </p:spPr>
        <p:txBody>
          <a:bodyPr/>
          <a:lstStyle/>
          <a:p>
            <a:r>
              <a:rPr lang="tr-TR" dirty="0" smtClean="0"/>
              <a:t>4th</a:t>
            </a:r>
            <a:r>
              <a:rPr lang="en-US" dirty="0" smtClean="0"/>
              <a:t> </a:t>
            </a:r>
            <a:r>
              <a:rPr lang="en-US" dirty="0"/>
              <a:t>Istanbul Trader Meeting</a:t>
            </a:r>
            <a:r>
              <a:rPr lang="tr-TR" dirty="0"/>
              <a:t>, </a:t>
            </a:r>
            <a:r>
              <a:rPr lang="tr-TR" dirty="0" smtClean="0"/>
              <a:t>September</a:t>
            </a:r>
            <a:r>
              <a:rPr lang="en-US" dirty="0" smtClean="0"/>
              <a:t> </a:t>
            </a:r>
            <a:r>
              <a:rPr lang="tr-TR" dirty="0" smtClean="0"/>
              <a:t>12,</a:t>
            </a:r>
            <a:r>
              <a:rPr lang="en-US" dirty="0" smtClean="0"/>
              <a:t> 201</a:t>
            </a:r>
            <a:r>
              <a:rPr lang="tr-TR" dirty="0" smtClean="0"/>
              <a:t>3</a:t>
            </a:r>
            <a:endParaRPr lang="en-US" dirty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gray">
          <a:xfrm>
            <a:off x="684213" y="5229250"/>
            <a:ext cx="7823200" cy="900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tr-TR" dirty="0"/>
              <a:t>Bakatjan Sandalkhan</a:t>
            </a:r>
            <a:endParaRPr lang="en-US" dirty="0">
              <a:cs typeface="Arial" charset="0"/>
            </a:endParaRPr>
          </a:p>
          <a:p>
            <a:pPr>
              <a:buClr>
                <a:schemeClr val="accent1"/>
              </a:buClr>
              <a:buFont typeface="Arial" charset="0"/>
              <a:buNone/>
            </a:pPr>
            <a:r>
              <a:rPr lang="tr-TR" dirty="0" smtClean="0">
                <a:cs typeface="Arial" charset="0"/>
              </a:rPr>
              <a:t>Energy Traders Association</a:t>
            </a:r>
            <a:endParaRPr lang="tr-TR" dirty="0">
              <a:cs typeface="Arial" charset="0"/>
            </a:endParaRPr>
          </a:p>
          <a:p>
            <a:pPr>
              <a:buClr>
                <a:schemeClr val="accent1"/>
              </a:buClr>
              <a:buFont typeface="Arial" charset="0"/>
              <a:buNone/>
            </a:pPr>
            <a:endParaRPr lang="en-US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4792087" y="3205265"/>
            <a:ext cx="4100513" cy="2692400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accent1"/>
            </a:solidFill>
            <a:miter lim="800000"/>
            <a:headEnd/>
            <a:tailEnd/>
          </a:ln>
        </p:spPr>
        <p:txBody>
          <a:bodyPr lIns="90000" tIns="82800" rIns="90000" bIns="46800" anchor="ctr"/>
          <a:lstStyle/>
          <a:p>
            <a:pPr>
              <a:spcAft>
                <a:spcPct val="30000"/>
              </a:spcAft>
              <a:buClr>
                <a:schemeClr val="accent1"/>
              </a:buClr>
              <a:buFont typeface="Arial" charset="0"/>
              <a:buChar char="&gt;"/>
            </a:pPr>
            <a:endParaRPr lang="en-US" b="0"/>
          </a:p>
          <a:p>
            <a:pPr marL="179388" lvl="1" indent="-177800">
              <a:spcAft>
                <a:spcPct val="20000"/>
              </a:spcAft>
              <a:buClr>
                <a:schemeClr val="accent1"/>
              </a:buClr>
              <a:buFont typeface="Arial" charset="0"/>
              <a:buChar char="&gt;"/>
            </a:pPr>
            <a:endParaRPr lang="en-US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Current </a:t>
            </a:r>
            <a:r>
              <a:rPr lang="tr-TR" sz="2400" dirty="0" smtClean="0"/>
              <a:t>status </a:t>
            </a:r>
            <a:r>
              <a:rPr lang="tr-TR" sz="2400" dirty="0" smtClean="0"/>
              <a:t>of Power Exchange and OTC </a:t>
            </a:r>
            <a:r>
              <a:rPr lang="tr-TR" sz="2400" dirty="0" smtClean="0"/>
              <a:t>Markets in terms of liquidity</a:t>
            </a:r>
            <a:endParaRPr lang="tr-T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700213"/>
            <a:ext cx="3959797" cy="4392612"/>
          </a:xfrm>
        </p:spPr>
        <p:txBody>
          <a:bodyPr/>
          <a:lstStyle/>
          <a:p>
            <a:r>
              <a:rPr lang="tr-TR" sz="1600" b="1" dirty="0" smtClean="0"/>
              <a:t>Nearly 30% of Generation is on DAM</a:t>
            </a:r>
            <a:r>
              <a:rPr lang="tr-TR" sz="1600" dirty="0" smtClean="0"/>
              <a:t>: High Volume but What about </a:t>
            </a:r>
            <a:r>
              <a:rPr lang="en-US" sz="1600" dirty="0" smtClean="0"/>
              <a:t>a </a:t>
            </a:r>
            <a:r>
              <a:rPr lang="tr-TR" sz="1600" dirty="0" smtClean="0"/>
              <a:t>C</a:t>
            </a:r>
            <a:r>
              <a:rPr lang="en-US" sz="1600" dirty="0" err="1" smtClean="0"/>
              <a:t>lear</a:t>
            </a:r>
            <a:r>
              <a:rPr lang="en-US" sz="1600" dirty="0" smtClean="0"/>
              <a:t>, </a:t>
            </a:r>
            <a:r>
              <a:rPr lang="tr-TR" sz="1600" dirty="0" smtClean="0"/>
              <a:t>R</a:t>
            </a:r>
            <a:r>
              <a:rPr lang="en-US" sz="1600" dirty="0" err="1" smtClean="0"/>
              <a:t>eliable</a:t>
            </a:r>
            <a:r>
              <a:rPr lang="en-US" sz="1600" dirty="0" smtClean="0"/>
              <a:t> and </a:t>
            </a:r>
            <a:r>
              <a:rPr lang="tr-TR" sz="1600" dirty="0" smtClean="0"/>
              <a:t>T</a:t>
            </a:r>
            <a:r>
              <a:rPr lang="en-US" sz="1600" dirty="0" err="1" smtClean="0"/>
              <a:t>ransparent</a:t>
            </a:r>
            <a:r>
              <a:rPr lang="tr-TR" sz="1600" dirty="0" smtClean="0"/>
              <a:t> Price?</a:t>
            </a:r>
          </a:p>
          <a:p>
            <a:endParaRPr lang="tr-TR" sz="1600" dirty="0" smtClean="0"/>
          </a:p>
          <a:p>
            <a:r>
              <a:rPr lang="tr-TR" sz="1600" dirty="0" smtClean="0"/>
              <a:t>European Brokers : Tradition, ICAP</a:t>
            </a:r>
          </a:p>
          <a:p>
            <a:r>
              <a:rPr lang="tr-TR" sz="1600" dirty="0" smtClean="0"/>
              <a:t>Local Brokers: Volt, Balkener</a:t>
            </a:r>
          </a:p>
          <a:p>
            <a:r>
              <a:rPr lang="tr-TR" sz="1600" dirty="0" smtClean="0"/>
              <a:t>Increasing liquidity gradually, but...</a:t>
            </a:r>
          </a:p>
          <a:p>
            <a:r>
              <a:rPr lang="tr-TR" sz="1600" dirty="0" smtClean="0"/>
              <a:t>Bespoke, Lack of Credit Line, Lack of Market Confidence due to Missing Reference Price/Index, “Culture”</a:t>
            </a:r>
            <a:endParaRPr lang="tr-TR" sz="1600" dirty="0"/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4792088" y="3205265"/>
          <a:ext cx="4089400" cy="3032125"/>
        </p:xfrm>
        <a:graphic>
          <a:graphicData uri="http://schemas.openxmlformats.org/presentationml/2006/ole">
            <p:oleObj spid="_x0000_s100354" name="Worksheet" r:id="rId5" imgW="4762567" imgH="3028925" progId="Excel.Sheet.8">
              <p:embed/>
            </p:oleObj>
          </a:graphicData>
        </a:graphic>
      </p:graphicFrame>
      <p:sp>
        <p:nvSpPr>
          <p:cNvPr id="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4792087" y="2835378"/>
            <a:ext cx="4100513" cy="400050"/>
          </a:xfrm>
          <a:prstGeom prst="rect">
            <a:avLst/>
          </a:prstGeom>
          <a:solidFill>
            <a:schemeClr val="accent1"/>
          </a:solidFill>
          <a:ln w="6350" algn="ctr">
            <a:solidFill>
              <a:schemeClr val="accent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eaLnBrk="0" hangingPunct="0">
              <a:buClr>
                <a:schemeClr val="accent1"/>
              </a:buClr>
              <a:buSzPct val="105000"/>
              <a:buFont typeface="Wingdings" pitchFamily="2" charset="2"/>
              <a:buNone/>
            </a:pPr>
            <a:r>
              <a:rPr lang="tr-TR" sz="1400" dirty="0" smtClean="0">
                <a:solidFill>
                  <a:schemeClr val="bg1"/>
                </a:solidFill>
              </a:rPr>
              <a:t>OTC Traded </a:t>
            </a:r>
            <a:r>
              <a:rPr lang="en-US" sz="1400" dirty="0" smtClean="0">
                <a:solidFill>
                  <a:schemeClr val="bg1"/>
                </a:solidFill>
              </a:rPr>
              <a:t>Volume (</a:t>
            </a:r>
            <a:r>
              <a:rPr lang="tr-TR" sz="1400" dirty="0" smtClean="0">
                <a:solidFill>
                  <a:schemeClr val="bg1"/>
                </a:solidFill>
              </a:rPr>
              <a:t>MWh, </a:t>
            </a:r>
            <a:r>
              <a:rPr lang="en-US" sz="1400" dirty="0" smtClean="0">
                <a:solidFill>
                  <a:schemeClr val="bg1"/>
                </a:solidFill>
              </a:rPr>
              <a:t>0</a:t>
            </a:r>
            <a:r>
              <a:rPr lang="tr-TR" sz="1400" dirty="0" smtClean="0">
                <a:solidFill>
                  <a:schemeClr val="bg1"/>
                </a:solidFill>
              </a:rPr>
              <a:t>5</a:t>
            </a:r>
            <a:r>
              <a:rPr lang="en-US" sz="1400" dirty="0" smtClean="0">
                <a:solidFill>
                  <a:schemeClr val="bg1"/>
                </a:solidFill>
              </a:rPr>
              <a:t>/201</a:t>
            </a:r>
            <a:r>
              <a:rPr lang="tr-TR" sz="1400" dirty="0" smtClean="0">
                <a:solidFill>
                  <a:schemeClr val="bg1"/>
                </a:solidFill>
              </a:rPr>
              <a:t>2</a:t>
            </a:r>
            <a:r>
              <a:rPr lang="en-US" sz="1400" dirty="0" smtClean="0">
                <a:solidFill>
                  <a:schemeClr val="bg1"/>
                </a:solidFill>
              </a:rPr>
              <a:t>-0</a:t>
            </a:r>
            <a:r>
              <a:rPr lang="tr-TR" sz="1400" dirty="0" smtClean="0">
                <a:solidFill>
                  <a:schemeClr val="bg1"/>
                </a:solidFill>
              </a:rPr>
              <a:t>8</a:t>
            </a:r>
            <a:r>
              <a:rPr lang="en-US" sz="1400" dirty="0" smtClean="0">
                <a:solidFill>
                  <a:schemeClr val="bg1"/>
                </a:solidFill>
              </a:rPr>
              <a:t>/2013)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92088" y="5897665"/>
            <a:ext cx="2300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dirty="0" smtClean="0"/>
              <a:t>Source: Tradition</a:t>
            </a:r>
            <a:endParaRPr lang="tr-TR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Next Steps of ETD Working </a:t>
            </a:r>
            <a:r>
              <a:rPr lang="en-US" sz="2400" dirty="0" smtClean="0"/>
              <a:t>Group</a:t>
            </a:r>
            <a:r>
              <a:rPr lang="tr-TR" sz="2400" dirty="0" smtClean="0"/>
              <a:t>: The works are now starting</a:t>
            </a:r>
            <a:endParaRPr lang="tr-T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196690"/>
            <a:ext cx="7775575" cy="4392612"/>
          </a:xfrm>
        </p:spPr>
        <p:txBody>
          <a:bodyPr/>
          <a:lstStyle/>
          <a:p>
            <a:r>
              <a:rPr lang="tr-TR" sz="1600" b="1" dirty="0" smtClean="0"/>
              <a:t>Continued support and involvement for EPIAS and Exchange Set-Up</a:t>
            </a:r>
          </a:p>
          <a:p>
            <a:pPr lvl="1"/>
            <a:r>
              <a:rPr lang="tr-TR" sz="1400" dirty="0" smtClean="0"/>
              <a:t>Governance</a:t>
            </a:r>
          </a:p>
          <a:p>
            <a:pPr lvl="1"/>
            <a:r>
              <a:rPr lang="tr-TR" sz="1400" dirty="0" smtClean="0"/>
              <a:t>Robust and Reliable IT infrastructure</a:t>
            </a:r>
          </a:p>
          <a:p>
            <a:pPr lvl="1"/>
            <a:r>
              <a:rPr lang="tr-TR" sz="1400" dirty="0" smtClean="0"/>
              <a:t>Efficient Derivatives Market</a:t>
            </a:r>
          </a:p>
          <a:p>
            <a:pPr lvl="1"/>
            <a:r>
              <a:rPr lang="tr-TR" sz="1400" dirty="0" smtClean="0"/>
              <a:t>Clearing of OTC Transactions</a:t>
            </a:r>
          </a:p>
          <a:p>
            <a:r>
              <a:rPr lang="tr-TR" sz="1600" b="1" dirty="0" smtClean="0"/>
              <a:t>More focused works on OTC Market Development</a:t>
            </a:r>
          </a:p>
          <a:p>
            <a:pPr lvl="1"/>
            <a:r>
              <a:rPr lang="tr-TR" sz="1400" dirty="0" smtClean="0"/>
              <a:t>Lack of Reliable Reference Price/Index </a:t>
            </a:r>
          </a:p>
          <a:p>
            <a:pPr lvl="1"/>
            <a:r>
              <a:rPr lang="tr-TR" sz="1400" dirty="0" smtClean="0"/>
              <a:t>High </a:t>
            </a:r>
            <a:r>
              <a:rPr lang="tr-TR" sz="1400" dirty="0" smtClean="0"/>
              <a:t>Transaction Cost: Lack of Credit Line, Stamp </a:t>
            </a:r>
            <a:r>
              <a:rPr lang="tr-TR" sz="1400" dirty="0" smtClean="0"/>
              <a:t>Tax</a:t>
            </a:r>
          </a:p>
          <a:p>
            <a:pPr lvl="1"/>
            <a:r>
              <a:rPr lang="tr-TR" sz="1400" dirty="0" smtClean="0"/>
              <a:t>EFET </a:t>
            </a:r>
            <a:r>
              <a:rPr lang="tr-TR" sz="1400" dirty="0" smtClean="0"/>
              <a:t>Contract (?)</a:t>
            </a:r>
          </a:p>
          <a:p>
            <a:pPr lvl="1"/>
            <a:r>
              <a:rPr lang="tr-TR" sz="1400" dirty="0" smtClean="0"/>
              <a:t>Further </a:t>
            </a:r>
            <a:r>
              <a:rPr lang="tr-TR" sz="1400" dirty="0" smtClean="0"/>
              <a:t>Standardization vs. Tailor Made Trade-off</a:t>
            </a:r>
          </a:p>
          <a:p>
            <a:r>
              <a:rPr lang="tr-TR" sz="1600" b="1" dirty="0" smtClean="0"/>
              <a:t>Market Transparancy Initiative</a:t>
            </a:r>
          </a:p>
          <a:p>
            <a:r>
              <a:rPr lang="tr-TR" sz="1600" b="1" dirty="0" smtClean="0"/>
              <a:t>Gas Market Liberalization and Gas Exchange</a:t>
            </a:r>
          </a:p>
          <a:p>
            <a:endParaRPr lang="tr-TR" sz="1600" dirty="0" smtClean="0"/>
          </a:p>
          <a:p>
            <a:pPr lvl="1"/>
            <a:endParaRPr lang="tr-TR" sz="1600" dirty="0" smtClean="0"/>
          </a:p>
          <a:p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BACK-UP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Barriers against the liquidity of power exchange market /</a:t>
            </a:r>
            <a:r>
              <a:rPr lang="tr-TR" sz="2400"/>
              <a:t> </a:t>
            </a:r>
            <a:r>
              <a:rPr lang="en-GB" sz="2400"/>
              <a:t>OTC market</a:t>
            </a:r>
            <a:r>
              <a:rPr lang="tr-TR" sz="2400"/>
              <a:t> : 1. Transitions Contracts</a:t>
            </a:r>
            <a:endParaRPr lang="en-GB" sz="2400"/>
          </a:p>
        </p:txBody>
      </p:sp>
      <p:sp>
        <p:nvSpPr>
          <p:cNvPr id="43074" name="Rectangle 6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042988" y="5478463"/>
            <a:ext cx="287337" cy="144462"/>
          </a:xfrm>
          <a:prstGeom prst="rect">
            <a:avLst/>
          </a:prstGeom>
          <a:solidFill>
            <a:srgbClr val="0C419A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hangingPunct="0"/>
            <a:endParaRPr lang="en-GB" sz="1200" u="sng"/>
          </a:p>
        </p:txBody>
      </p:sp>
      <p:sp>
        <p:nvSpPr>
          <p:cNvPr id="43075" name="Text Box 6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1406525" y="5445125"/>
            <a:ext cx="12842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tr-TR" sz="1200">
                <a:solidFill>
                  <a:srgbClr val="000000"/>
                </a:solidFill>
              </a:rPr>
              <a:t>Transition Contract</a:t>
            </a:r>
            <a:br>
              <a:rPr lang="tr-TR" sz="1200">
                <a:solidFill>
                  <a:srgbClr val="000000"/>
                </a:solidFill>
              </a:rPr>
            </a:br>
            <a:r>
              <a:rPr lang="tr-TR" sz="1200">
                <a:solidFill>
                  <a:srgbClr val="000000"/>
                </a:solidFill>
              </a:rPr>
              <a:t>(EUAS Portfolio)</a:t>
            </a:r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43076" name="Rectangle 6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042988" y="5153025"/>
            <a:ext cx="287337" cy="144463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hangingPunct="0"/>
            <a:endParaRPr lang="en-GB" sz="1200" u="sng"/>
          </a:p>
        </p:txBody>
      </p:sp>
      <p:sp>
        <p:nvSpPr>
          <p:cNvPr id="43077" name="Text Box 6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389063" y="5119688"/>
            <a:ext cx="8794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tr-TR" sz="1200">
                <a:solidFill>
                  <a:srgbClr val="000000"/>
                </a:solidFill>
              </a:rPr>
              <a:t>Open Market</a:t>
            </a:r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43078" name="Rectangle 7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2916238" y="5160963"/>
            <a:ext cx="287337" cy="14446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hangingPunct="0"/>
            <a:endParaRPr lang="en-GB" sz="1200" u="sng"/>
          </a:p>
        </p:txBody>
      </p:sp>
      <p:sp>
        <p:nvSpPr>
          <p:cNvPr id="43079" name="Text Box 7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3263900" y="5153025"/>
            <a:ext cx="15700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tr-TR" sz="1200">
                <a:solidFill>
                  <a:srgbClr val="000000"/>
                </a:solidFill>
              </a:rPr>
              <a:t>PPAs (BOT/BO/TOR)</a:t>
            </a:r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43080" name="Text Box 7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08025" y="1868488"/>
            <a:ext cx="3222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tr-TR" sz="1200">
                <a:solidFill>
                  <a:srgbClr val="000000"/>
                </a:solidFill>
              </a:rPr>
              <a:t>TWh</a:t>
            </a:r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43083" name="Line 75"/>
          <p:cNvSpPr>
            <a:spLocks noChangeShapeType="1"/>
          </p:cNvSpPr>
          <p:nvPr>
            <p:custDataLst>
              <p:tags r:id="rId9"/>
            </p:custDataLst>
          </p:nvPr>
        </p:nvSpPr>
        <p:spPr bwMode="gray">
          <a:xfrm>
            <a:off x="684213" y="1833563"/>
            <a:ext cx="38163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3084" name="Text Box 7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684213" y="1557338"/>
            <a:ext cx="3816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tr-TR" sz="1400" b="1">
                <a:solidFill>
                  <a:srgbClr val="000000"/>
                </a:solidFill>
              </a:rPr>
              <a:t>Share of PPAs and Transition Contracts</a:t>
            </a:r>
            <a:endParaRPr lang="de-DE" sz="1400" b="1">
              <a:solidFill>
                <a:srgbClr val="000000"/>
              </a:solidFill>
            </a:endParaRPr>
          </a:p>
        </p:txBody>
      </p:sp>
      <p:sp>
        <p:nvSpPr>
          <p:cNvPr id="43085" name="Text Box 7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541963" y="1557338"/>
            <a:ext cx="12969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000000"/>
                </a:solidFill>
              </a:rPr>
              <a:t>Comments</a:t>
            </a:r>
            <a:endParaRPr lang="de-DE" sz="1400" b="1">
              <a:solidFill>
                <a:srgbClr val="000000"/>
              </a:solidFill>
            </a:endParaRPr>
          </a:p>
        </p:txBody>
      </p:sp>
      <p:sp>
        <p:nvSpPr>
          <p:cNvPr id="43086" name="Line 78"/>
          <p:cNvSpPr>
            <a:spLocks noChangeShapeType="1"/>
          </p:cNvSpPr>
          <p:nvPr>
            <p:custDataLst>
              <p:tags r:id="rId12"/>
            </p:custDataLst>
          </p:nvPr>
        </p:nvSpPr>
        <p:spPr bwMode="gray">
          <a:xfrm>
            <a:off x="5534025" y="1833563"/>
            <a:ext cx="29987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tr-TR"/>
          </a:p>
        </p:txBody>
      </p:sp>
      <p:graphicFrame>
        <p:nvGraphicFramePr>
          <p:cNvPr id="43087" name="Object 79"/>
          <p:cNvGraphicFramePr>
            <a:graphicFrameLocks/>
          </p:cNvGraphicFramePr>
          <p:nvPr/>
        </p:nvGraphicFramePr>
        <p:xfrm>
          <a:off x="523875" y="1905000"/>
          <a:ext cx="4170363" cy="2960688"/>
        </p:xfrm>
        <a:graphic>
          <a:graphicData uri="http://schemas.openxmlformats.org/presentationml/2006/ole">
            <p:oleObj spid="_x0000_s43087" name="Chart" r:id="rId36" imgW="4172021" imgH="2962370" progId="MSGraph.Chart.8">
              <p:embed followColorScheme="full"/>
            </p:oleObj>
          </a:graphicData>
        </a:graphic>
      </p:graphicFrame>
      <p:sp>
        <p:nvSpPr>
          <p:cNvPr id="43088" name="Rectangle 80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25950" y="4711700"/>
            <a:ext cx="3492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890A51F3-DC9C-4104-8765-86136FBCBEE3}" type="datetime'2''''''''''''0''''1''''5''''''''''''''''''''''''''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2015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89" name="Rectangle 8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52938" y="2084388"/>
            <a:ext cx="293687" cy="182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b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659C4350-805B-43CA-AFB7-A12EC95CB96F}" type="datetime'''''''''''2''''84''''''''''''''''''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284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91" name="Rectangle 83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711575" y="4711700"/>
            <a:ext cx="3492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8E828F49-2F54-49B4-8144-8ECD3AABEEDE}" type="datetime'''''''''''''''''2''''''''''0''''1''''''''''''4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2014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93" name="Rectangle 8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006725" y="4711700"/>
            <a:ext cx="3492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6BBBEFBD-25C9-4141-B5AB-7761C2125D15}" type="datetime'2''''0''''''''''''''''1''''''''''''3''''''''''''''''''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2013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95" name="Rectangle 8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292350" y="4711700"/>
            <a:ext cx="3492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7EF8DE91-516B-49B4-A787-289FA386C162}" type="datetime'''''''''''''''''2''''''''''''''''''''''0''''''''''1''2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2012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97" name="Rectangle 8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587500" y="4711700"/>
            <a:ext cx="3492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13F7C7D6-EDE9-4464-B2AB-66EB47C389B7}" type="datetime'''''''''''''''''''''''''''2''01''''''''''''''''1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2011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99" name="Rectangle 9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873125" y="4711700"/>
            <a:ext cx="3492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fld id="{D820F1B9-D7F9-4D31-83D1-5CA7DD81FE9F}" type="datetime'''''2''''0''''''''1''''''''''''''''''''''''''''''''''0'''">
              <a:rPr lang="en-US" sz="1200">
                <a:solidFill>
                  <a:srgbClr val="000000"/>
                </a:solidFill>
                <a:cs typeface="Arial" charset="0"/>
              </a:rPr>
              <a:pPr algn="ctr">
                <a:buClr>
                  <a:schemeClr val="accent1"/>
                </a:buClr>
                <a:buFont typeface="Arial" charset="0"/>
                <a:buNone/>
              </a:pPr>
              <a:t>2010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101" name="Rectangle 93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1085850" y="4175125"/>
            <a:ext cx="2095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en-US" sz="1200">
                <a:solidFill>
                  <a:srgbClr val="FFFFFF"/>
                </a:solidFill>
                <a:cs typeface="Arial" charset="0"/>
              </a:rPr>
              <a:t>61</a:t>
            </a:r>
          </a:p>
        </p:txBody>
      </p:sp>
      <p:sp>
        <p:nvSpPr>
          <p:cNvPr id="43102" name="Rectangle 94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5435600" y="1973263"/>
            <a:ext cx="3240088" cy="3708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</a:pPr>
            <a:r>
              <a:rPr lang="en-GB" sz="1400">
                <a:solidFill>
                  <a:srgbClr val="000000"/>
                </a:solidFill>
              </a:rPr>
              <a:t>Currently, 7</a:t>
            </a:r>
            <a:r>
              <a:rPr lang="tr-TR" sz="1400">
                <a:solidFill>
                  <a:srgbClr val="000000"/>
                </a:solidFill>
              </a:rPr>
              <a:t>4% </a:t>
            </a:r>
            <a:r>
              <a:rPr lang="en-GB" sz="1400">
                <a:solidFill>
                  <a:srgbClr val="000000"/>
                </a:solidFill>
              </a:rPr>
              <a:t>of demand is met by</a:t>
            </a:r>
            <a:br>
              <a:rPr lang="en-GB" sz="1400">
                <a:solidFill>
                  <a:srgbClr val="000000"/>
                </a:solidFill>
              </a:rPr>
            </a:br>
            <a:r>
              <a:rPr lang="en-GB" sz="1400">
                <a:solidFill>
                  <a:srgbClr val="000000"/>
                </a:solidFill>
              </a:rPr>
              <a:t>TETAS and EUAS</a:t>
            </a:r>
            <a:r>
              <a:rPr lang="tr-TR" sz="1400">
                <a:solidFill>
                  <a:srgbClr val="000000"/>
                </a:solidFill>
              </a:rPr>
              <a:t> with “Cost Based Pricing” through Transition Contracts.</a:t>
            </a:r>
          </a:p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</a:pPr>
            <a:endParaRPr lang="tr-TR" sz="1400">
              <a:solidFill>
                <a:srgbClr val="000000"/>
              </a:solidFill>
            </a:endParaRPr>
          </a:p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</a:pPr>
            <a:r>
              <a:rPr lang="tr-TR" sz="1400">
                <a:solidFill>
                  <a:srgbClr val="000000"/>
                </a:solidFill>
              </a:rPr>
              <a:t>These contracts divide the market and cause inefficiency.</a:t>
            </a:r>
          </a:p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</a:pPr>
            <a:endParaRPr lang="tr-TR" sz="1400">
              <a:solidFill>
                <a:srgbClr val="000000"/>
              </a:solidFill>
            </a:endParaRPr>
          </a:p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</a:pPr>
            <a:r>
              <a:rPr lang="tr-TR" sz="1400">
                <a:solidFill>
                  <a:srgbClr val="000000"/>
                </a:solidFill>
              </a:rPr>
              <a:t>The </a:t>
            </a:r>
            <a:r>
              <a:rPr lang="en-GB" sz="1400">
                <a:solidFill>
                  <a:srgbClr val="000000"/>
                </a:solidFill>
              </a:rPr>
              <a:t>share</a:t>
            </a:r>
            <a:r>
              <a:rPr lang="tr-TR" sz="1400">
                <a:solidFill>
                  <a:srgbClr val="000000"/>
                </a:solidFill>
              </a:rPr>
              <a:t> of Transition Contracts</a:t>
            </a:r>
            <a:r>
              <a:rPr lang="en-GB" sz="1400">
                <a:solidFill>
                  <a:srgbClr val="000000"/>
                </a:solidFill>
              </a:rPr>
              <a:t> </a:t>
            </a:r>
            <a:r>
              <a:rPr lang="tr-TR" sz="1400">
                <a:solidFill>
                  <a:srgbClr val="000000"/>
                </a:solidFill>
              </a:rPr>
              <a:t>can be reduced down to 30% or even 0% by 2015 if theTransition Period and Contracts are turned into “Market Based”. </a:t>
            </a:r>
          </a:p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endParaRPr lang="tr-TR" sz="1400">
              <a:solidFill>
                <a:srgbClr val="000000"/>
              </a:solidFill>
            </a:endParaRPr>
          </a:p>
          <a:p>
            <a:pPr marL="114300" indent="-114300"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</a:pP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3105" name="Rectangle 97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2916238" y="5521325"/>
            <a:ext cx="287337" cy="14446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hangingPunct="0"/>
            <a:endParaRPr lang="en-GB" sz="1200" u="sng"/>
          </a:p>
        </p:txBody>
      </p:sp>
      <p:sp>
        <p:nvSpPr>
          <p:cNvPr id="43106" name="Text Box 98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3263900" y="5513388"/>
            <a:ext cx="15700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tr-TR" sz="1200">
                <a:solidFill>
                  <a:srgbClr val="000000"/>
                </a:solidFill>
              </a:rPr>
              <a:t>Transition Contract (EUAS Hydro Portfolio)</a:t>
            </a:r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43107" name="Rectangle 99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042988" y="2636838"/>
            <a:ext cx="293687" cy="182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b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tr-TR" sz="1200">
                <a:solidFill>
                  <a:srgbClr val="000000"/>
                </a:solidFill>
                <a:cs typeface="Arial" charset="0"/>
              </a:rPr>
              <a:t>211</a:t>
            </a:r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108" name="Rectangle 100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1071563" y="3933825"/>
            <a:ext cx="2095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tr-TR" sz="1200">
                <a:cs typeface="Arial" charset="0"/>
              </a:rPr>
              <a:t>23</a:t>
            </a:r>
            <a:endParaRPr lang="en-US" sz="1200">
              <a:cs typeface="Arial" charset="0"/>
            </a:endParaRPr>
          </a:p>
        </p:txBody>
      </p:sp>
      <p:sp>
        <p:nvSpPr>
          <p:cNvPr id="43109" name="Rectangle 101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1062038" y="3535363"/>
            <a:ext cx="209550" cy="1825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tr-TR" sz="1200">
                <a:solidFill>
                  <a:srgbClr val="FFFFFF"/>
                </a:solidFill>
                <a:cs typeface="Arial" charset="0"/>
              </a:rPr>
              <a:t>72</a:t>
            </a:r>
            <a:endParaRPr lang="en-US" sz="12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3110" name="Rectangle 102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1049338" y="2997200"/>
            <a:ext cx="2095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tr-TR" sz="1200">
                <a:cs typeface="Arial" charset="0"/>
              </a:rPr>
              <a:t>55</a:t>
            </a:r>
            <a:endParaRPr lang="en-US" sz="1200">
              <a:cs typeface="Arial" charset="0"/>
            </a:endParaRPr>
          </a:p>
        </p:txBody>
      </p:sp>
      <p:sp>
        <p:nvSpPr>
          <p:cNvPr id="43114" name="Rectangle 106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4302125" y="4175125"/>
            <a:ext cx="2095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en-US" sz="1200">
                <a:solidFill>
                  <a:srgbClr val="FFFFFF"/>
                </a:solidFill>
                <a:cs typeface="Arial" charset="0"/>
              </a:rPr>
              <a:t>61</a:t>
            </a:r>
          </a:p>
        </p:txBody>
      </p:sp>
      <p:sp>
        <p:nvSpPr>
          <p:cNvPr id="43115" name="Rectangle 107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4306888" y="3933825"/>
            <a:ext cx="2095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tr-TR" sz="1200">
                <a:cs typeface="Arial" charset="0"/>
              </a:rPr>
              <a:t>23</a:t>
            </a:r>
            <a:endParaRPr lang="en-US" sz="1200">
              <a:cs typeface="Arial" charset="0"/>
            </a:endParaRPr>
          </a:p>
        </p:txBody>
      </p:sp>
      <p:sp>
        <p:nvSpPr>
          <p:cNvPr id="43116" name="Rectangle 108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4284663" y="2997200"/>
            <a:ext cx="209550" cy="182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20638" tIns="0" rIns="20638" bIns="0" anchor="ctr"/>
          <a:lstStyle/>
          <a:p>
            <a:pPr algn="ctr">
              <a:buClr>
                <a:schemeClr val="accent1"/>
              </a:buClr>
              <a:buFont typeface="Arial" charset="0"/>
              <a:buNone/>
            </a:pPr>
            <a:r>
              <a:rPr lang="tr-TR" sz="1200">
                <a:cs typeface="Arial" charset="0"/>
              </a:rPr>
              <a:t>196</a:t>
            </a:r>
            <a:endParaRPr lang="en-US" sz="1200">
              <a:cs typeface="Arial" charset="0"/>
            </a:endParaRPr>
          </a:p>
        </p:txBody>
      </p:sp>
      <p:sp>
        <p:nvSpPr>
          <p:cNvPr id="43117" name="Line 109"/>
          <p:cNvSpPr>
            <a:spLocks noChangeShapeType="1"/>
          </p:cNvSpPr>
          <p:nvPr/>
        </p:nvSpPr>
        <p:spPr bwMode="auto">
          <a:xfrm>
            <a:off x="4970463" y="2266950"/>
            <a:ext cx="0" cy="1666875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3118" name="Oval 110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4670425" y="2933700"/>
            <a:ext cx="622300" cy="350838"/>
          </a:xfrm>
          <a:prstGeom prst="ellipse">
            <a:avLst/>
          </a:prstGeom>
          <a:solidFill>
            <a:srgbClr val="C9DAED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1200"/>
              <a:t>70%</a:t>
            </a:r>
            <a:endParaRPr lang="en-GB" sz="1200"/>
          </a:p>
        </p:txBody>
      </p:sp>
      <p:sp>
        <p:nvSpPr>
          <p:cNvPr id="43119" name="Line 111"/>
          <p:cNvSpPr>
            <a:spLocks noChangeShapeType="1"/>
          </p:cNvSpPr>
          <p:nvPr/>
        </p:nvSpPr>
        <p:spPr bwMode="auto">
          <a:xfrm>
            <a:off x="385763" y="2905125"/>
            <a:ext cx="0" cy="454025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3120" name="Oval 112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107950" y="2997200"/>
            <a:ext cx="528638" cy="280988"/>
          </a:xfrm>
          <a:prstGeom prst="ellipse">
            <a:avLst/>
          </a:prstGeom>
          <a:solidFill>
            <a:srgbClr val="C9DAED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1000"/>
              <a:t>26%</a:t>
            </a:r>
            <a:endParaRPr lang="en-GB" sz="1000"/>
          </a:p>
        </p:txBody>
      </p:sp>
      <p:sp>
        <p:nvSpPr>
          <p:cNvPr id="43121" name="Text Box 113"/>
          <p:cNvSpPr txBox="1">
            <a:spLocks noChangeArrowheads="1"/>
          </p:cNvSpPr>
          <p:nvPr/>
        </p:nvSpPr>
        <p:spPr bwMode="auto">
          <a:xfrm>
            <a:off x="1023938" y="6021388"/>
            <a:ext cx="32607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800"/>
              <a:t>Source: TEIAS, TETAS, EUAS, TEDAS and PA </a:t>
            </a:r>
            <a:endParaRPr lang="en-GB" sz="800"/>
          </a:p>
        </p:txBody>
      </p:sp>
      <p:sp>
        <p:nvSpPr>
          <p:cNvPr id="43122" name="Line 114"/>
          <p:cNvSpPr>
            <a:spLocks noChangeShapeType="1"/>
          </p:cNvSpPr>
          <p:nvPr/>
        </p:nvSpPr>
        <p:spPr bwMode="auto">
          <a:xfrm>
            <a:off x="4970463" y="3933825"/>
            <a:ext cx="0" cy="66675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3123" name="Oval 115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4710113" y="4116388"/>
            <a:ext cx="519112" cy="233362"/>
          </a:xfrm>
          <a:prstGeom prst="ellipse">
            <a:avLst/>
          </a:prstGeom>
          <a:solidFill>
            <a:srgbClr val="C0C0C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1000"/>
              <a:t>30%</a:t>
            </a:r>
            <a:endParaRPr lang="en-GB" sz="1000"/>
          </a:p>
        </p:txBody>
      </p:sp>
      <p:sp>
        <p:nvSpPr>
          <p:cNvPr id="43124" name="Line 116"/>
          <p:cNvSpPr>
            <a:spLocks noChangeShapeType="1"/>
          </p:cNvSpPr>
          <p:nvPr/>
        </p:nvSpPr>
        <p:spPr bwMode="auto">
          <a:xfrm>
            <a:off x="385763" y="3395663"/>
            <a:ext cx="0" cy="1204912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3125" name="Oval 117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58738" y="3789363"/>
            <a:ext cx="622300" cy="350837"/>
          </a:xfrm>
          <a:prstGeom prst="ellipse">
            <a:avLst/>
          </a:prstGeom>
          <a:solidFill>
            <a:srgbClr val="C0C0C0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en-GB" sz="1200"/>
              <a:t>74</a:t>
            </a:r>
            <a:r>
              <a:rPr lang="tr-TR" sz="1200"/>
              <a:t>%</a:t>
            </a:r>
            <a:endParaRPr lang="en-GB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44034" name="think-cell Slide" r:id="rId12" imgW="0" imgH="0" progId="">
              <p:embed/>
            </p:oleObj>
          </a:graphicData>
        </a:graphic>
      </p:graphicFrame>
      <p:sp>
        <p:nvSpPr>
          <p:cNvPr id="44035" name="Rectangle 2"/>
          <p:cNvSpPr>
            <a:spLocks noGrp="1" noChangeArrowheads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684213" y="385763"/>
            <a:ext cx="8135937" cy="790575"/>
          </a:xfrm>
        </p:spPr>
        <p:txBody>
          <a:bodyPr/>
          <a:lstStyle/>
          <a:p>
            <a:r>
              <a:rPr lang="en-GB" sz="2400"/>
              <a:t>Barriers against the liquidity of power exchange market /</a:t>
            </a:r>
            <a:r>
              <a:rPr lang="tr-TR" sz="2400"/>
              <a:t> </a:t>
            </a:r>
            <a:r>
              <a:rPr lang="en-GB" sz="2400"/>
              <a:t>OTC market</a:t>
            </a:r>
            <a:r>
              <a:rPr lang="tr-TR" sz="2400"/>
              <a:t> : 2. No </a:t>
            </a:r>
            <a:r>
              <a:rPr lang="tr-TR"/>
              <a:t>Spot/Term Market </a:t>
            </a:r>
            <a:endParaRPr lang="en-US"/>
          </a:p>
        </p:txBody>
      </p:sp>
      <p:sp>
        <p:nvSpPr>
          <p:cNvPr id="44036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3708400" y="1538288"/>
            <a:ext cx="2425700" cy="3048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spcAft>
                <a:spcPct val="100000"/>
              </a:spcAft>
              <a:buClr>
                <a:srgbClr val="0050A6"/>
              </a:buClr>
              <a:buFont typeface="Arial" charset="0"/>
              <a:buNone/>
            </a:pPr>
            <a:r>
              <a:rPr lang="en-US" sz="1400" b="1">
                <a:solidFill>
                  <a:srgbClr val="000000"/>
                </a:solidFill>
                <a:cs typeface="Arial" charset="0"/>
              </a:rPr>
              <a:t>Balancing Market</a:t>
            </a:r>
          </a:p>
        </p:txBody>
      </p:sp>
      <p:sp>
        <p:nvSpPr>
          <p:cNvPr id="4403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708400" y="1758950"/>
            <a:ext cx="3817938" cy="1793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grid operator need for very flexible options (put/calls) to stabilize frequency driven grid balance</a:t>
            </a:r>
          </a:p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grid operator exercises these options automatically or on very short notice</a:t>
            </a:r>
          </a:p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grid operators often install a market based auction to satisfy their demand on balancing power on lowest cost basis</a:t>
            </a:r>
          </a:p>
        </p:txBody>
      </p:sp>
      <p:sp>
        <p:nvSpPr>
          <p:cNvPr id="44038" name="Line 13"/>
          <p:cNvSpPr>
            <a:spLocks noChangeShapeType="1"/>
          </p:cNvSpPr>
          <p:nvPr>
            <p:custDataLst>
              <p:tags r:id="rId5"/>
            </p:custDataLst>
          </p:nvPr>
        </p:nvSpPr>
        <p:spPr bwMode="gray">
          <a:xfrm>
            <a:off x="3790950" y="1801813"/>
            <a:ext cx="37115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gray">
          <a:xfrm>
            <a:off x="3708400" y="4129088"/>
            <a:ext cx="2209800" cy="3048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spcAft>
                <a:spcPct val="100000"/>
              </a:spcAft>
              <a:buClr>
                <a:srgbClr val="0050A6"/>
              </a:buClr>
              <a:buFont typeface="Arial" charset="0"/>
              <a:buNone/>
            </a:pPr>
            <a:r>
              <a:rPr lang="en-US" sz="1400" b="1">
                <a:solidFill>
                  <a:srgbClr val="000000"/>
                </a:solidFill>
              </a:rPr>
              <a:t>Spot / Term Market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gray">
          <a:xfrm>
            <a:off x="3708400" y="4375150"/>
            <a:ext cx="3602038" cy="20066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standardized products with low complexity</a:t>
            </a:r>
          </a:p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financial </a:t>
            </a:r>
            <a:r>
              <a:rPr lang="en-US" sz="1400"/>
              <a:t>settlement</a:t>
            </a:r>
            <a:r>
              <a:rPr lang="en-US" sz="1400">
                <a:solidFill>
                  <a:srgbClr val="000000"/>
                </a:solidFill>
              </a:rPr>
              <a:t> follows physical to increase liquidity</a:t>
            </a:r>
          </a:p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market maker supporting liquidity and transparency</a:t>
            </a:r>
          </a:p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provide solid indicators for short &amp; medium trading decisions </a:t>
            </a:r>
          </a:p>
          <a:p>
            <a:pPr marL="182563" indent="-182563">
              <a:buClr>
                <a:srgbClr val="0050A6"/>
              </a:buClr>
              <a:buFont typeface="Arial" charset="0"/>
              <a:buChar char="&gt;"/>
            </a:pPr>
            <a:r>
              <a:rPr lang="en-US" sz="1400">
                <a:solidFill>
                  <a:srgbClr val="000000"/>
                </a:solidFill>
              </a:rPr>
              <a:t>transfer of market price and volume risks</a:t>
            </a:r>
          </a:p>
        </p:txBody>
      </p:sp>
      <p:sp>
        <p:nvSpPr>
          <p:cNvPr id="44041" name="Line 14"/>
          <p:cNvSpPr>
            <a:spLocks noChangeShapeType="1"/>
          </p:cNvSpPr>
          <p:nvPr/>
        </p:nvSpPr>
        <p:spPr bwMode="gray">
          <a:xfrm>
            <a:off x="3779838" y="4371975"/>
            <a:ext cx="37226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38926" name="TextBox 1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5513" y="1466850"/>
            <a:ext cx="936625" cy="26543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r>
              <a:rPr lang="en-GB" sz="1200" b="1">
                <a:solidFill>
                  <a:schemeClr val="bg1"/>
                </a:solidFill>
              </a:rPr>
              <a:t>Current Market Status in Turkey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8927" name="TextBox 1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95513" y="4195763"/>
            <a:ext cx="936625" cy="211931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r>
              <a:rPr lang="de-DE" sz="1200" b="1">
                <a:solidFill>
                  <a:schemeClr val="bg1"/>
                </a:solidFill>
              </a:rPr>
              <a:t>L</a:t>
            </a:r>
            <a:r>
              <a:rPr lang="tr-TR" sz="1200" b="1">
                <a:solidFill>
                  <a:schemeClr val="bg1"/>
                </a:solidFill>
              </a:rPr>
              <a:t>iquid </a:t>
            </a:r>
            <a:r>
              <a:rPr lang="de-DE" sz="1200" b="1">
                <a:solidFill>
                  <a:schemeClr val="bg1"/>
                </a:solidFill>
              </a:rPr>
              <a:t/>
            </a:r>
            <a:br>
              <a:rPr lang="de-DE" sz="1200" b="1">
                <a:solidFill>
                  <a:schemeClr val="bg1"/>
                </a:solidFill>
              </a:rPr>
            </a:br>
            <a:r>
              <a:rPr lang="de-DE" sz="1200" b="1">
                <a:solidFill>
                  <a:schemeClr val="bg1"/>
                </a:solidFill>
              </a:rPr>
              <a:t>p</a:t>
            </a:r>
            <a:r>
              <a:rPr lang="tr-TR" sz="1200" b="1">
                <a:solidFill>
                  <a:schemeClr val="bg1"/>
                </a:solidFill>
              </a:rPr>
              <a:t>ower </a:t>
            </a:r>
            <a:r>
              <a:rPr lang="de-DE" sz="1200" b="1">
                <a:solidFill>
                  <a:schemeClr val="bg1"/>
                </a:solidFill>
              </a:rPr>
              <a:t>m</a:t>
            </a:r>
            <a:r>
              <a:rPr lang="tr-TR" sz="1200" b="1">
                <a:solidFill>
                  <a:schemeClr val="bg1"/>
                </a:solidFill>
              </a:rPr>
              <a:t>arket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19" name="TextBox 2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32138" y="1177925"/>
            <a:ext cx="4392612" cy="2746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1200" b="1">
                <a:solidFill>
                  <a:schemeClr val="bg1"/>
                </a:solidFill>
              </a:rPr>
              <a:t>Market Design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44045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2124075" y="4149725"/>
            <a:ext cx="5472113" cy="2203450"/>
          </a:xfrm>
          <a:prstGeom prst="rect">
            <a:avLst/>
          </a:prstGeom>
          <a:noFill/>
          <a:ln w="28575" algn="ctr">
            <a:solidFill>
              <a:srgbClr val="D81E05"/>
            </a:solidFill>
            <a:miter lim="800000"/>
            <a:headEnd/>
            <a:tailEnd/>
          </a:ln>
          <a:effectLst>
            <a:prstShdw prst="shdw17" dist="17961" dir="2700000">
              <a:srgbClr val="D81E05">
                <a:gamma/>
                <a:shade val="60000"/>
                <a:invGamma/>
              </a:srgbClr>
            </a:prstShdw>
          </a:effec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4048" name="Freeform 16"/>
          <p:cNvSpPr>
            <a:spLocks/>
          </p:cNvSpPr>
          <p:nvPr/>
        </p:nvSpPr>
        <p:spPr bwMode="gray">
          <a:xfrm rot="16200000">
            <a:off x="6827838" y="3654425"/>
            <a:ext cx="2376487" cy="290513"/>
          </a:xfrm>
          <a:custGeom>
            <a:avLst/>
            <a:gdLst/>
            <a:ahLst/>
            <a:cxnLst>
              <a:cxn ang="0">
                <a:pos x="1497" y="0"/>
              </a:cxn>
              <a:cxn ang="0">
                <a:pos x="726" y="317"/>
              </a:cxn>
              <a:cxn ang="0">
                <a:pos x="0" y="0"/>
              </a:cxn>
            </a:cxnLst>
            <a:rect l="0" t="0" r="r" b="b"/>
            <a:pathLst>
              <a:path w="1497" h="317">
                <a:moveTo>
                  <a:pt x="1497" y="0"/>
                </a:moveTo>
                <a:cubicBezTo>
                  <a:pt x="1236" y="158"/>
                  <a:pt x="975" y="317"/>
                  <a:pt x="726" y="317"/>
                </a:cubicBezTo>
                <a:cubicBezTo>
                  <a:pt x="477" y="317"/>
                  <a:pt x="121" y="53"/>
                  <a:pt x="0" y="0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gray">
          <a:xfrm>
            <a:off x="7510463" y="3429000"/>
            <a:ext cx="1238250" cy="495300"/>
          </a:xfrm>
          <a:prstGeom prst="rect">
            <a:avLst/>
          </a:prstGeom>
          <a:solidFill>
            <a:schemeClr val="bg1"/>
          </a:solidFill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tr-TR" sz="1200" b="1" i="1">
                <a:solidFill>
                  <a:srgbClr val="FF0000"/>
                </a:solidFill>
              </a:rPr>
              <a:t>Price </a:t>
            </a:r>
            <a:r>
              <a:rPr lang="en-GB" sz="1200" b="1" i="1">
                <a:solidFill>
                  <a:srgbClr val="FF0000"/>
                </a:solidFill>
                <a:ea typeface="ＭＳ Ｐゴシック" charset="-128"/>
              </a:rPr>
              <a:t>Feedback</a:t>
            </a:r>
            <a:endParaRPr lang="en-GB" sz="12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Agenda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b="1" dirty="0" smtClean="0"/>
              <a:t>Motivation</a:t>
            </a:r>
            <a:r>
              <a:rPr lang="tr-TR" sz="2000" b="1" dirty="0"/>
              <a:t>s</a:t>
            </a:r>
            <a:r>
              <a:rPr lang="en-GB" sz="2000" b="1" dirty="0"/>
              <a:t> of Market Players</a:t>
            </a:r>
            <a:r>
              <a:rPr lang="en-GB" sz="2000" dirty="0"/>
              <a:t> to foster exchange market / OTC market efforts</a:t>
            </a:r>
            <a:endParaRPr lang="tr-TR" sz="2000" dirty="0"/>
          </a:p>
          <a:p>
            <a:r>
              <a:rPr lang="tr-TR" sz="2000" b="1" dirty="0" smtClean="0"/>
              <a:t>What we have done so far </a:t>
            </a:r>
            <a:r>
              <a:rPr lang="tr-TR" sz="2000" dirty="0" smtClean="0"/>
              <a:t>as ETD Working Group</a:t>
            </a:r>
          </a:p>
          <a:p>
            <a:r>
              <a:rPr lang="tr-TR" sz="2000" b="1" dirty="0" smtClean="0"/>
              <a:t>Current Status</a:t>
            </a:r>
            <a:r>
              <a:rPr lang="en-GB" sz="2000" dirty="0" smtClean="0"/>
              <a:t> of power exchange market /OTC market</a:t>
            </a:r>
          </a:p>
          <a:p>
            <a:r>
              <a:rPr lang="tr-TR" sz="2000" b="1" dirty="0" smtClean="0"/>
              <a:t>Next Steps </a:t>
            </a:r>
            <a:r>
              <a:rPr lang="tr-TR" sz="2000" dirty="0" smtClean="0"/>
              <a:t>of ETD Working Group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Let us recall back our </a:t>
            </a:r>
            <a:r>
              <a:rPr lang="en-GB" sz="2400" dirty="0" smtClean="0"/>
              <a:t>motivation</a:t>
            </a:r>
            <a:r>
              <a:rPr lang="tr-TR" sz="2400" dirty="0" smtClean="0"/>
              <a:t>s</a:t>
            </a:r>
            <a:r>
              <a:rPr lang="en-GB" sz="2400" dirty="0" smtClean="0"/>
              <a:t> to foster</a:t>
            </a:r>
            <a:r>
              <a:rPr lang="tr-TR" sz="2400" dirty="0" smtClean="0"/>
              <a:t> liquid wholesale trading market in Turkey : 3 Main Market Functions...</a:t>
            </a:r>
            <a:endParaRPr lang="en-GB" sz="2400" dirty="0"/>
          </a:p>
        </p:txBody>
      </p:sp>
      <p:sp>
        <p:nvSpPr>
          <p:cNvPr id="40964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241675" y="2348900"/>
            <a:ext cx="3490913" cy="51752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en-GB" sz="1400" dirty="0"/>
              <a:t>Optimal power plant dispatch resulting in cost-efficient wholesale prices</a:t>
            </a:r>
          </a:p>
        </p:txBody>
      </p:sp>
      <p:sp>
        <p:nvSpPr>
          <p:cNvPr id="40965" name="Text Box 101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20713" y="1864713"/>
            <a:ext cx="359251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400" b="1" dirty="0"/>
              <a:t>Market Functions …</a:t>
            </a:r>
          </a:p>
        </p:txBody>
      </p:sp>
      <p:sp>
        <p:nvSpPr>
          <p:cNvPr id="40966" name="Line 1014"/>
          <p:cNvSpPr>
            <a:spLocks noChangeShapeType="1"/>
          </p:cNvSpPr>
          <p:nvPr>
            <p:custDataLst>
              <p:tags r:id="rId3"/>
            </p:custDataLst>
          </p:nvPr>
        </p:nvSpPr>
        <p:spPr bwMode="gray">
          <a:xfrm>
            <a:off x="612775" y="2231425"/>
            <a:ext cx="2447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0967" name="Text Box 101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948488" y="1859950"/>
            <a:ext cx="20510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400" b="1" dirty="0"/>
              <a:t>Current status in Turkey</a:t>
            </a:r>
          </a:p>
        </p:txBody>
      </p:sp>
      <p:sp>
        <p:nvSpPr>
          <p:cNvPr id="40968" name="Line 1014"/>
          <p:cNvSpPr>
            <a:spLocks noChangeShapeType="1"/>
          </p:cNvSpPr>
          <p:nvPr>
            <p:custDataLst>
              <p:tags r:id="rId5"/>
            </p:custDataLst>
          </p:nvPr>
        </p:nvSpPr>
        <p:spPr bwMode="gray">
          <a:xfrm>
            <a:off x="7021513" y="2231425"/>
            <a:ext cx="1800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38926" name="TextBox 1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12775" y="2358425"/>
            <a:ext cx="2374900" cy="792163"/>
          </a:xfrm>
          <a:prstGeom prst="rect">
            <a:avLst/>
          </a:prstGeom>
          <a:solidFill>
            <a:schemeClr val="folHlink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457200"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1400" b="1">
                <a:solidFill>
                  <a:schemeClr val="bg1"/>
                </a:solidFill>
              </a:rPr>
              <a:t>E</a:t>
            </a:r>
            <a:r>
              <a:rPr lang="en-GB" sz="1400" b="1" dirty="0" err="1">
                <a:solidFill>
                  <a:schemeClr val="bg1"/>
                </a:solidFill>
              </a:rPr>
              <a:t>fficiency</a:t>
            </a:r>
            <a:r>
              <a:rPr lang="en-GB" sz="1400" b="1">
                <a:solidFill>
                  <a:schemeClr val="bg1"/>
                </a:solidFill>
              </a:rPr>
              <a:t> </a:t>
            </a:r>
            <a:r>
              <a:rPr lang="tr-TR" sz="1400" b="1">
                <a:solidFill>
                  <a:schemeClr val="bg1"/>
                </a:solidFill>
              </a:rPr>
              <a:t>a</a:t>
            </a:r>
            <a:r>
              <a:rPr lang="en-GB" sz="1400" b="1">
                <a:solidFill>
                  <a:schemeClr val="bg1"/>
                </a:solidFill>
              </a:rPr>
              <a:t>llocation (short-term)</a:t>
            </a:r>
          </a:p>
        </p:txBody>
      </p:sp>
      <p:grpSp>
        <p:nvGrpSpPr>
          <p:cNvPr id="40970" name="Group 10"/>
          <p:cNvGrpSpPr>
            <a:grpSpLocks/>
          </p:cNvGrpSpPr>
          <p:nvPr/>
        </p:nvGrpSpPr>
        <p:grpSpPr bwMode="auto">
          <a:xfrm>
            <a:off x="323850" y="2466375"/>
            <a:ext cx="576263" cy="576263"/>
            <a:chOff x="340" y="1479"/>
            <a:chExt cx="363" cy="363"/>
          </a:xfrm>
        </p:grpSpPr>
        <p:sp>
          <p:nvSpPr>
            <p:cNvPr id="40971" name="Oval 1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340" y="1479"/>
              <a:ext cx="363" cy="363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tr-TR"/>
            </a:p>
          </p:txBody>
        </p:sp>
        <p:sp>
          <p:nvSpPr>
            <p:cNvPr id="40972" name="Oval 1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gray">
            <a:xfrm>
              <a:off x="363" y="1502"/>
              <a:ext cx="317" cy="31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50000"/>
                </a:spcAft>
                <a:buClr>
                  <a:schemeClr val="accent1"/>
                </a:buClr>
                <a:buFont typeface="Arial" charset="0"/>
                <a:buNone/>
              </a:pPr>
              <a:r>
                <a:rPr lang="en-US" sz="160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2" name="TextBox 1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2775" y="3688750"/>
            <a:ext cx="2374900" cy="792163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457200"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r>
              <a:rPr lang="en-GB" sz="1400" b="1">
                <a:solidFill>
                  <a:schemeClr val="bg1"/>
                </a:solidFill>
              </a:rPr>
              <a:t>Signalling function (mid- to longer term)</a:t>
            </a:r>
          </a:p>
        </p:txBody>
      </p:sp>
      <p:grpSp>
        <p:nvGrpSpPr>
          <p:cNvPr id="40974" name="Group 14"/>
          <p:cNvGrpSpPr>
            <a:grpSpLocks/>
          </p:cNvGrpSpPr>
          <p:nvPr/>
        </p:nvGrpSpPr>
        <p:grpSpPr bwMode="auto">
          <a:xfrm>
            <a:off x="323850" y="3796700"/>
            <a:ext cx="576263" cy="576263"/>
            <a:chOff x="340" y="1479"/>
            <a:chExt cx="363" cy="363"/>
          </a:xfrm>
        </p:grpSpPr>
        <p:sp>
          <p:nvSpPr>
            <p:cNvPr id="40975" name="Oval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gray">
            <a:xfrm>
              <a:off x="340" y="1479"/>
              <a:ext cx="363" cy="363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tr-TR"/>
            </a:p>
          </p:txBody>
        </p:sp>
        <p:sp>
          <p:nvSpPr>
            <p:cNvPr id="40976" name="Oval 1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gray">
            <a:xfrm>
              <a:off x="363" y="1502"/>
              <a:ext cx="317" cy="31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50000"/>
                </a:spcAft>
                <a:buClr>
                  <a:schemeClr val="accent1"/>
                </a:buClr>
                <a:buFont typeface="Arial" charset="0"/>
                <a:buNone/>
              </a:pPr>
              <a:r>
                <a:rPr lang="en-US" sz="160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3" name="TextBox 1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2775" y="5157188"/>
            <a:ext cx="2374900" cy="792162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457200">
              <a:spcAft>
                <a:spcPct val="50000"/>
              </a:spcAft>
              <a:buClr>
                <a:schemeClr val="accent1"/>
              </a:buClr>
              <a:buFont typeface="Arial" charset="0"/>
              <a:buNone/>
            </a:pPr>
            <a:r>
              <a:rPr lang="en-GB" sz="1400" b="1">
                <a:solidFill>
                  <a:schemeClr val="bg1"/>
                </a:solidFill>
              </a:rPr>
              <a:t>Risk management function</a:t>
            </a:r>
          </a:p>
        </p:txBody>
      </p:sp>
      <p:grpSp>
        <p:nvGrpSpPr>
          <p:cNvPr id="40978" name="Group 18"/>
          <p:cNvGrpSpPr>
            <a:grpSpLocks/>
          </p:cNvGrpSpPr>
          <p:nvPr/>
        </p:nvGrpSpPr>
        <p:grpSpPr bwMode="auto">
          <a:xfrm>
            <a:off x="323850" y="5265138"/>
            <a:ext cx="576263" cy="576262"/>
            <a:chOff x="340" y="1479"/>
            <a:chExt cx="363" cy="363"/>
          </a:xfrm>
        </p:grpSpPr>
        <p:sp>
          <p:nvSpPr>
            <p:cNvPr id="40979" name="Oval 1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gray">
            <a:xfrm>
              <a:off x="340" y="1479"/>
              <a:ext cx="363" cy="363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tr-TR"/>
            </a:p>
          </p:txBody>
        </p:sp>
        <p:sp>
          <p:nvSpPr>
            <p:cNvPr id="40980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gray">
            <a:xfrm>
              <a:off x="363" y="1502"/>
              <a:ext cx="317" cy="31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50000"/>
                </a:spcAft>
                <a:buClr>
                  <a:schemeClr val="accent1"/>
                </a:buClr>
                <a:buFont typeface="Arial" charset="0"/>
                <a:buNone/>
              </a:pPr>
              <a:r>
                <a:rPr lang="en-US" sz="160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40981" name="Rectangle 21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3241675" y="3582388"/>
            <a:ext cx="3563938" cy="9429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tr-TR" sz="1400"/>
              <a:t>Market-based</a:t>
            </a:r>
            <a:r>
              <a:rPr lang="en-GB" sz="1400"/>
              <a:t> investment incentives and decisions for power plants (for incumbents and new entrants) and cross-border capacities</a:t>
            </a:r>
          </a:p>
        </p:txBody>
      </p:sp>
      <p:sp>
        <p:nvSpPr>
          <p:cNvPr id="40982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3241675" y="5166713"/>
            <a:ext cx="3490913" cy="51752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en-GB" sz="1400"/>
              <a:t>Transfer of market price risks – from risk averse to risk seeking</a:t>
            </a:r>
          </a:p>
        </p:txBody>
      </p:sp>
      <p:sp>
        <p:nvSpPr>
          <p:cNvPr id="40983" name="Text Box 1013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3284538" y="1855188"/>
            <a:ext cx="359251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400" b="1"/>
              <a:t>…for…</a:t>
            </a:r>
          </a:p>
        </p:txBody>
      </p:sp>
      <p:sp>
        <p:nvSpPr>
          <p:cNvPr id="40984" name="Line 1014"/>
          <p:cNvSpPr>
            <a:spLocks noChangeShapeType="1"/>
          </p:cNvSpPr>
          <p:nvPr>
            <p:custDataLst>
              <p:tags r:id="rId12"/>
            </p:custDataLst>
          </p:nvPr>
        </p:nvSpPr>
        <p:spPr bwMode="gray">
          <a:xfrm>
            <a:off x="3276600" y="2221900"/>
            <a:ext cx="35290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gray">
          <a:xfrm>
            <a:off x="7092950" y="2409225"/>
            <a:ext cx="466725" cy="525463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de-DE" sz="2800" b="1">
                <a:solidFill>
                  <a:srgbClr val="66CC33"/>
                </a:solidFill>
                <a:sym typeface="Wingdings" pitchFamily="2" charset="2"/>
              </a:rPr>
              <a:t></a:t>
            </a:r>
            <a:endParaRPr lang="en-US" sz="2800" b="1">
              <a:solidFill>
                <a:srgbClr val="66CC33"/>
              </a:solidFill>
              <a:cs typeface="Arial" charset="0"/>
              <a:sym typeface="Wingdings" pitchFamily="2" charset="2"/>
            </a:endParaRPr>
          </a:p>
        </p:txBody>
      </p:sp>
      <p:sp>
        <p:nvSpPr>
          <p:cNvPr id="40986" name="Rectangle 26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7596188" y="2394938"/>
            <a:ext cx="1476375" cy="74084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tr-TR" sz="1400" dirty="0" smtClean="0"/>
              <a:t>Day-Ahead and </a:t>
            </a:r>
            <a:r>
              <a:rPr lang="en-US" sz="1400" dirty="0" smtClean="0"/>
              <a:t>Balancing </a:t>
            </a:r>
            <a:r>
              <a:rPr lang="tr-TR" sz="1400" dirty="0" smtClean="0"/>
              <a:t>M</a:t>
            </a:r>
            <a:r>
              <a:rPr lang="en-US" sz="1400" dirty="0" err="1" smtClean="0"/>
              <a:t>arket</a:t>
            </a:r>
            <a:r>
              <a:rPr lang="tr-TR" sz="1400" dirty="0" smtClean="0"/>
              <a:t>s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40988" name="Rectangle 28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7740650" y="3844325"/>
            <a:ext cx="1331913" cy="3048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en-US" sz="1400"/>
              <a:t>Not existent</a:t>
            </a:r>
          </a:p>
        </p:txBody>
      </p:sp>
      <p:sp>
        <p:nvSpPr>
          <p:cNvPr id="40989" name="Rectangle 29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7740650" y="5228625"/>
            <a:ext cx="1331913" cy="3048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en-US" sz="1400"/>
              <a:t>Not existent</a:t>
            </a: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gray">
          <a:xfrm>
            <a:off x="7151688" y="3726850"/>
            <a:ext cx="423862" cy="525463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2800" b="1">
                <a:solidFill>
                  <a:srgbClr val="FF0000"/>
                </a:solidFill>
                <a:cs typeface="Arial" charset="0"/>
                <a:sym typeface="Wingdings" pitchFamily="2" charset="2"/>
              </a:rPr>
              <a:t>X</a:t>
            </a:r>
            <a:endParaRPr lang="en-US" sz="2800" b="1">
              <a:solidFill>
                <a:srgbClr val="FF0000"/>
              </a:solidFill>
              <a:cs typeface="Arial" charset="0"/>
              <a:sym typeface="Wingdings" pitchFamily="2" charset="2"/>
            </a:endParaRPr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gray">
          <a:xfrm>
            <a:off x="7151688" y="5166713"/>
            <a:ext cx="423862" cy="525462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spcAft>
                <a:spcPct val="100000"/>
              </a:spcAft>
              <a:buClr>
                <a:schemeClr val="accent1"/>
              </a:buClr>
              <a:buFont typeface="Arial" charset="0"/>
              <a:buNone/>
            </a:pPr>
            <a:r>
              <a:rPr lang="tr-TR" sz="2800" b="1">
                <a:solidFill>
                  <a:srgbClr val="FF0000"/>
                </a:solidFill>
                <a:cs typeface="Arial" charset="0"/>
                <a:sym typeface="Wingdings" pitchFamily="2" charset="2"/>
              </a:rPr>
              <a:t>X</a:t>
            </a:r>
            <a:endParaRPr lang="en-US" sz="2800" b="1">
              <a:solidFill>
                <a:srgbClr val="FF0000"/>
              </a:solidFill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... </a:t>
            </a:r>
            <a:r>
              <a:rPr lang="tr-TR" sz="2400" dirty="0" smtClean="0"/>
              <a:t>a</a:t>
            </a:r>
            <a:r>
              <a:rPr lang="tr-TR" sz="2400" dirty="0" smtClean="0"/>
              <a:t>nd it is all about </a:t>
            </a:r>
            <a:r>
              <a:rPr lang="tr-TR" sz="2400" dirty="0" smtClean="0"/>
              <a:t>market confidence, which leads to a Self-Sustained Liquidity Cycle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484730"/>
            <a:ext cx="4967937" cy="4392612"/>
          </a:xfrm>
        </p:spPr>
        <p:txBody>
          <a:bodyPr/>
          <a:lstStyle/>
          <a:p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establishment of </a:t>
            </a:r>
            <a:r>
              <a:rPr lang="tr-TR" sz="1800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 day-ahead </a:t>
            </a:r>
            <a:r>
              <a:rPr lang="tr-TR" sz="18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(spot) </a:t>
            </a:r>
            <a:r>
              <a:rPr lang="tr-TR" sz="1800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exchange </a:t>
            </a:r>
            <a:r>
              <a:rPr lang="tr-TR" sz="1800" dirty="0">
                <a:latin typeface="+mn-lt"/>
                <a:ea typeface="+mn-ea"/>
                <a:cs typeface="+mn-cs"/>
              </a:rPr>
              <a:t>with a clear, reliable and transparent </a:t>
            </a:r>
            <a:r>
              <a:rPr lang="tr-TR" sz="1800" dirty="0" smtClean="0">
                <a:latin typeface="+mn-lt"/>
                <a:ea typeface="+mn-ea"/>
                <a:cs typeface="+mn-cs"/>
              </a:rPr>
              <a:t>price-setting mechanism </a:t>
            </a:r>
            <a:r>
              <a:rPr lang="tr-TR" sz="1800" dirty="0" smtClean="0">
                <a:latin typeface="+mn-lt"/>
                <a:ea typeface="+mn-ea"/>
                <a:cs typeface="+mn-cs"/>
              </a:rPr>
              <a:t>based on market fundamentals only </a:t>
            </a:r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lead to the build up of a </a:t>
            </a:r>
            <a:r>
              <a:rPr lang="tr-TR" sz="1800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reliable forward curve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be it </a:t>
            </a:r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exchange and/or </a:t>
            </a:r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OTC.</a:t>
            </a:r>
            <a:endParaRPr lang="tr-TR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Firmly underpinned 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</a:t>
            </a:r>
            <a:r>
              <a:rPr lang="tr-TR" sz="1800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 stable political &amp; regulatory framework </a:t>
            </a:r>
            <a:endParaRPr lang="tr-TR" sz="1800" b="1" dirty="0" smtClean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r>
              <a:rPr lang="tr-TR" sz="1800" b="1" dirty="0"/>
              <a:t>L</a:t>
            </a:r>
            <a:r>
              <a:rPr lang="tr-TR" sz="1800" b="1" dirty="0" smtClean="0">
                <a:latin typeface="+mn-lt"/>
                <a:ea typeface="+mn-ea"/>
                <a:cs typeface="+mn-cs"/>
              </a:rPr>
              <a:t>ow </a:t>
            </a:r>
            <a:r>
              <a:rPr lang="tr-TR" sz="1800" b="1" dirty="0">
                <a:latin typeface="+mn-lt"/>
                <a:ea typeface="+mn-ea"/>
                <a:cs typeface="+mn-cs"/>
              </a:rPr>
              <a:t>barriers</a:t>
            </a:r>
            <a:r>
              <a:rPr lang="tr-TR" sz="1800" dirty="0">
                <a:latin typeface="+mn-lt"/>
                <a:ea typeface="+mn-ea"/>
                <a:cs typeface="+mn-cs"/>
              </a:rPr>
              <a:t> 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market-entry in terms </a:t>
            </a:r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time 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cost</a:t>
            </a:r>
          </a:p>
          <a:p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 when these conditions are being fulfilled will the market then be able to go on and lead to </a:t>
            </a:r>
            <a:r>
              <a:rPr lang="tr-T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tr-TR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self-sustained liquidity </a:t>
            </a:r>
            <a:r>
              <a:rPr lang="tr-T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cycle </a:t>
            </a:r>
            <a:r>
              <a:rPr lang="tr-T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whereby an ever increasing pool of market participants will become active</a:t>
            </a:r>
            <a:r>
              <a:rPr lang="tr-TR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AutoShape 137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 rot="5400000">
            <a:off x="7092350" y="2502555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 sz="1600"/>
          </a:p>
        </p:txBody>
      </p:sp>
      <p:sp>
        <p:nvSpPr>
          <p:cNvPr id="5" name="Oval 4"/>
          <p:cNvSpPr/>
          <p:nvPr/>
        </p:nvSpPr>
        <p:spPr>
          <a:xfrm>
            <a:off x="6228230" y="2573030"/>
            <a:ext cx="2160300" cy="2160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600"/>
          </a:p>
        </p:txBody>
      </p:sp>
      <p:sp>
        <p:nvSpPr>
          <p:cNvPr id="6" name="TextBox 5"/>
          <p:cNvSpPr txBox="1"/>
          <p:nvPr/>
        </p:nvSpPr>
        <p:spPr>
          <a:xfrm>
            <a:off x="6516270" y="1917337"/>
            <a:ext cx="1512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chemeClr val="accent1"/>
                </a:solidFill>
              </a:rPr>
              <a:t>Market Confidence</a:t>
            </a:r>
            <a:endParaRPr lang="tr-TR" sz="1400" b="1" dirty="0">
              <a:solidFill>
                <a:schemeClr val="accent1"/>
              </a:solidFill>
            </a:endParaRPr>
          </a:p>
        </p:txBody>
      </p:sp>
      <p:sp>
        <p:nvSpPr>
          <p:cNvPr id="7" name="AutoShape 137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 rot="16200000">
            <a:off x="7163918" y="4663114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 sz="1600"/>
          </a:p>
        </p:txBody>
      </p:sp>
      <p:sp>
        <p:nvSpPr>
          <p:cNvPr id="8" name="TextBox 7"/>
          <p:cNvSpPr txBox="1"/>
          <p:nvPr/>
        </p:nvSpPr>
        <p:spPr>
          <a:xfrm>
            <a:off x="6668670" y="4941757"/>
            <a:ext cx="1512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smtClean="0"/>
              <a:t>Increase in Volume</a:t>
            </a:r>
            <a:endParaRPr lang="tr-TR" sz="1400" dirty="0"/>
          </a:p>
        </p:txBody>
      </p:sp>
      <p:sp>
        <p:nvSpPr>
          <p:cNvPr id="9" name="AutoShape 13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 rot="10800000">
            <a:off x="8172500" y="3655417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 sz="1600"/>
          </a:p>
        </p:txBody>
      </p:sp>
      <p:sp>
        <p:nvSpPr>
          <p:cNvPr id="10" name="TextBox 9"/>
          <p:cNvSpPr txBox="1"/>
          <p:nvPr/>
        </p:nvSpPr>
        <p:spPr>
          <a:xfrm>
            <a:off x="8172500" y="3294222"/>
            <a:ext cx="1152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Entry of New Players</a:t>
            </a:r>
            <a:endParaRPr lang="tr-TR" sz="1400" b="1" dirty="0"/>
          </a:p>
        </p:txBody>
      </p:sp>
      <p:sp>
        <p:nvSpPr>
          <p:cNvPr id="11" name="AutoShape 13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012200" y="3582262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 sz="1600"/>
          </a:p>
        </p:txBody>
      </p:sp>
      <p:sp>
        <p:nvSpPr>
          <p:cNvPr id="12" name="TextBox 11"/>
          <p:cNvSpPr txBox="1"/>
          <p:nvPr/>
        </p:nvSpPr>
        <p:spPr>
          <a:xfrm>
            <a:off x="5148080" y="3357537"/>
            <a:ext cx="12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smtClean="0"/>
              <a:t>Market Depth</a:t>
            </a:r>
            <a:endParaRPr lang="tr-TR" sz="1400" dirty="0"/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5804367" y="1781829"/>
            <a:ext cx="576263" cy="576263"/>
            <a:chOff x="340" y="1479"/>
            <a:chExt cx="363" cy="363"/>
          </a:xfrm>
        </p:grpSpPr>
        <p:sp>
          <p:nvSpPr>
            <p:cNvPr id="14" name="Oval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gray">
            <a:xfrm>
              <a:off x="340" y="1479"/>
              <a:ext cx="363" cy="363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tr-TR"/>
            </a:p>
          </p:txBody>
        </p:sp>
        <p:sp>
          <p:nvSpPr>
            <p:cNvPr id="15" name="Oval 1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gray">
            <a:xfrm>
              <a:off x="363" y="1502"/>
              <a:ext cx="317" cy="31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50000"/>
                </a:spcAft>
                <a:buClr>
                  <a:schemeClr val="accent1"/>
                </a:buClr>
                <a:buFont typeface="Arial" charset="0"/>
                <a:buNone/>
              </a:pPr>
              <a:r>
                <a:rPr lang="en-US" sz="16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5940007" y="5589210"/>
            <a:ext cx="576263" cy="576263"/>
            <a:chOff x="340" y="1479"/>
            <a:chExt cx="363" cy="363"/>
          </a:xfrm>
        </p:grpSpPr>
        <p:sp>
          <p:nvSpPr>
            <p:cNvPr id="17" name="Oval 1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gray">
            <a:xfrm>
              <a:off x="340" y="1479"/>
              <a:ext cx="363" cy="363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tr-TR"/>
            </a:p>
          </p:txBody>
        </p:sp>
        <p:sp>
          <p:nvSpPr>
            <p:cNvPr id="18" name="Oval 1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gray">
            <a:xfrm>
              <a:off x="363" y="1502"/>
              <a:ext cx="317" cy="31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50000"/>
                </a:spcAft>
                <a:buClr>
                  <a:schemeClr val="accent1"/>
                </a:buClr>
                <a:buFont typeface="Arial" charset="0"/>
                <a:buNone/>
              </a:pPr>
              <a:r>
                <a:rPr lang="en-US" sz="16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6516270" y="5589847"/>
            <a:ext cx="576263" cy="576262"/>
            <a:chOff x="340" y="1479"/>
            <a:chExt cx="363" cy="363"/>
          </a:xfrm>
        </p:grpSpPr>
        <p:sp>
          <p:nvSpPr>
            <p:cNvPr id="20" name="Oval 1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340" y="1479"/>
              <a:ext cx="363" cy="363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tr-TR"/>
            </a:p>
          </p:txBody>
        </p:sp>
        <p:sp>
          <p:nvSpPr>
            <p:cNvPr id="21" name="Oval 2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gray">
            <a:xfrm>
              <a:off x="363" y="1502"/>
              <a:ext cx="317" cy="31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50000"/>
                </a:spcAft>
                <a:buClr>
                  <a:schemeClr val="accent1"/>
                </a:buClr>
                <a:buFont typeface="Arial" charset="0"/>
                <a:buNone/>
              </a:pPr>
              <a:r>
                <a:rPr lang="en-US" sz="1600" dirty="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0178" name="think-cell Slide" r:id="rId37" imgW="360" imgH="360" progId="">
              <p:embed/>
            </p:oleObj>
          </a:graphicData>
        </a:graphic>
      </p:graphicFrame>
      <p:sp>
        <p:nvSpPr>
          <p:cNvPr id="5123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31913" y="1484028"/>
            <a:ext cx="2159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32450" y="1484028"/>
            <a:ext cx="2159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36120" y="1484028"/>
            <a:ext cx="2159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6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127615" y="1484028"/>
            <a:ext cx="2159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 sz="2400" dirty="0" smtClean="0"/>
              <a:t>ETD </a:t>
            </a:r>
            <a:r>
              <a:rPr lang="en-US" sz="2400" dirty="0" smtClean="0"/>
              <a:t>Working </a:t>
            </a:r>
            <a:r>
              <a:rPr lang="en-US" sz="2400" dirty="0" smtClean="0"/>
              <a:t>Group</a:t>
            </a:r>
            <a:r>
              <a:rPr lang="tr-TR" sz="2400" dirty="0" smtClean="0"/>
              <a:t> has started established in June 2011 ...</a:t>
            </a:r>
            <a:endParaRPr lang="en-US" sz="2400" dirty="0" smtClean="0"/>
          </a:p>
        </p:txBody>
      </p:sp>
      <p:sp>
        <p:nvSpPr>
          <p:cNvPr id="5128" name="AutoShap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84213" y="1196690"/>
            <a:ext cx="7920037" cy="503238"/>
          </a:xfrm>
          <a:prstGeom prst="homePlate">
            <a:avLst>
              <a:gd name="adj" fmla="val 6280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9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84213" y="1320515"/>
            <a:ext cx="11509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Q2 2011</a:t>
            </a:r>
          </a:p>
        </p:txBody>
      </p:sp>
      <p:sp>
        <p:nvSpPr>
          <p:cNvPr id="5130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836843" y="1320515"/>
            <a:ext cx="11509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Q3 2011</a:t>
            </a:r>
          </a:p>
        </p:txBody>
      </p:sp>
      <p:sp>
        <p:nvSpPr>
          <p:cNvPr id="5131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916992" y="1320515"/>
            <a:ext cx="11509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Q4 2011</a:t>
            </a:r>
          </a:p>
        </p:txBody>
      </p:sp>
      <p:sp>
        <p:nvSpPr>
          <p:cNvPr id="5132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067930" y="1320515"/>
            <a:ext cx="11509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Q1 2012</a:t>
            </a:r>
          </a:p>
        </p:txBody>
      </p:sp>
      <p:sp>
        <p:nvSpPr>
          <p:cNvPr id="5133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005282" y="1320515"/>
            <a:ext cx="11509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 smtClean="0"/>
              <a:t>Q</a:t>
            </a:r>
            <a:r>
              <a:rPr lang="tr-TR" sz="1200" b="1" dirty="0" smtClean="0"/>
              <a:t>3</a:t>
            </a:r>
            <a:r>
              <a:rPr lang="en-US" sz="1200" b="1" dirty="0" smtClean="0"/>
              <a:t> </a:t>
            </a:r>
            <a:r>
              <a:rPr lang="en-US" sz="1200" b="1" dirty="0"/>
              <a:t>2012</a:t>
            </a:r>
          </a:p>
        </p:txBody>
      </p:sp>
      <p:sp>
        <p:nvSpPr>
          <p:cNvPr id="5134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021253" y="1320515"/>
            <a:ext cx="11509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 b="1" dirty="0" smtClean="0"/>
              <a:t>Q3</a:t>
            </a:r>
            <a:r>
              <a:rPr lang="en-US" sz="1200" b="1" dirty="0" smtClean="0"/>
              <a:t> 201</a:t>
            </a:r>
            <a:r>
              <a:rPr lang="tr-TR" sz="1200" b="1" dirty="0" smtClean="0"/>
              <a:t>3</a:t>
            </a:r>
            <a:endParaRPr lang="en-US" sz="1200" b="1" dirty="0"/>
          </a:p>
        </p:txBody>
      </p:sp>
      <p:sp>
        <p:nvSpPr>
          <p:cNvPr id="5135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620838" y="4517095"/>
            <a:ext cx="1150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June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</a:t>
            </a:r>
            <a:r>
              <a:rPr lang="en-US" sz="1200" b="1" baseline="30000" dirty="0"/>
              <a:t>st</a:t>
            </a:r>
            <a:r>
              <a:rPr lang="en-US" sz="1200" b="1" dirty="0"/>
              <a:t> Istanbul Trader Meeting</a:t>
            </a:r>
          </a:p>
        </p:txBody>
      </p:sp>
      <p:sp>
        <p:nvSpPr>
          <p:cNvPr id="5136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348350" y="4517095"/>
            <a:ext cx="11509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November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2</a:t>
            </a:r>
            <a:r>
              <a:rPr lang="en-US" sz="1200" b="1" baseline="30000" dirty="0"/>
              <a:t>nd</a:t>
            </a:r>
            <a:r>
              <a:rPr lang="en-US" sz="1200" b="1" dirty="0"/>
              <a:t> Istanbul Trader Meeting</a:t>
            </a:r>
          </a:p>
        </p:txBody>
      </p:sp>
      <p:sp>
        <p:nvSpPr>
          <p:cNvPr id="5137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652020" y="4517095"/>
            <a:ext cx="11525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 dirty="0" smtClean="0"/>
              <a:t>September</a:t>
            </a:r>
            <a:endParaRPr lang="en-US" sz="700" dirty="0"/>
          </a:p>
          <a:p>
            <a:pPr>
              <a:spcBef>
                <a:spcPct val="50000"/>
              </a:spcBef>
            </a:pPr>
            <a:r>
              <a:rPr lang="en-US" sz="1200" b="1" dirty="0"/>
              <a:t>3</a:t>
            </a:r>
            <a:r>
              <a:rPr lang="en-US" sz="1200" b="1" baseline="30000" dirty="0"/>
              <a:t>nd</a:t>
            </a:r>
            <a:r>
              <a:rPr lang="en-US" sz="1200" b="1" dirty="0"/>
              <a:t> Istanbul Trader Meeting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1200" dirty="0"/>
          </a:p>
        </p:txBody>
      </p:sp>
      <p:sp>
        <p:nvSpPr>
          <p:cNvPr id="5139" name="Text Box 19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864038" y="2420653"/>
            <a:ext cx="1150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Sep – Nov</a:t>
            </a:r>
          </a:p>
          <a:p>
            <a:pPr>
              <a:spcBef>
                <a:spcPct val="50000"/>
              </a:spcBef>
            </a:pPr>
            <a:r>
              <a:rPr lang="en-US" sz="1200"/>
              <a:t>Meetings of working groups</a:t>
            </a:r>
          </a:p>
        </p:txBody>
      </p:sp>
      <p:sp>
        <p:nvSpPr>
          <p:cNvPr id="5140" name="Text Box 20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669795" y="2420653"/>
            <a:ext cx="152126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Nov – </a:t>
            </a:r>
            <a:r>
              <a:rPr lang="tr-TR" sz="1200" dirty="0" smtClean="0"/>
              <a:t>Sep</a:t>
            </a:r>
            <a:endParaRPr lang="en-US" sz="1200" dirty="0"/>
          </a:p>
          <a:p>
            <a:pPr>
              <a:spcBef>
                <a:spcPct val="50000"/>
              </a:spcBef>
            </a:pPr>
            <a:r>
              <a:rPr lang="en-US" sz="1200" dirty="0"/>
              <a:t>Alignment and coordination with Ankara institutions</a:t>
            </a:r>
          </a:p>
          <a:p>
            <a:pPr>
              <a:spcBef>
                <a:spcPct val="50000"/>
              </a:spcBef>
            </a:pPr>
            <a:r>
              <a:rPr lang="en-US" sz="1200" dirty="0"/>
              <a:t>&amp;</a:t>
            </a:r>
          </a:p>
          <a:p>
            <a:pPr>
              <a:spcBef>
                <a:spcPct val="50000"/>
              </a:spcBef>
            </a:pPr>
            <a:r>
              <a:rPr lang="en-US" sz="1200" dirty="0"/>
              <a:t>Continuation of meeting of working groups</a:t>
            </a:r>
          </a:p>
        </p:txBody>
      </p:sp>
      <p:sp>
        <p:nvSpPr>
          <p:cNvPr id="5141" name="Rectangle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338700" y="1709453"/>
            <a:ext cx="215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42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431025" y="1718978"/>
            <a:ext cx="215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cxnSp>
        <p:nvCxnSpPr>
          <p:cNvPr id="5143" name="AutoShape 23"/>
          <p:cNvCxnSpPr>
            <a:cxnSpLocks noChangeShapeType="1"/>
            <a:stCxn id="5135" idx="1"/>
            <a:endCxn id="5123" idx="2"/>
          </p:cNvCxnSpPr>
          <p:nvPr>
            <p:custDataLst>
              <p:tags r:id="rId21"/>
            </p:custDataLst>
          </p:nvPr>
        </p:nvCxnSpPr>
        <p:spPr bwMode="auto">
          <a:xfrm rot="10800000">
            <a:off x="1439864" y="1699929"/>
            <a:ext cx="180975" cy="327436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44" name="AutoShape 24"/>
          <p:cNvCxnSpPr>
            <a:cxnSpLocks noChangeShapeType="1"/>
            <a:stCxn id="5139" idx="0"/>
            <a:endCxn id="5150" idx="0"/>
          </p:cNvCxnSpPr>
          <p:nvPr>
            <p:custDataLst>
              <p:tags r:id="rId22"/>
            </p:custDataLst>
          </p:nvPr>
        </p:nvCxnSpPr>
        <p:spPr bwMode="auto">
          <a:xfrm rot="16200000">
            <a:off x="2231543" y="2211897"/>
            <a:ext cx="4175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145" name="AutoShape 25"/>
          <p:cNvCxnSpPr>
            <a:cxnSpLocks noChangeShapeType="1"/>
            <a:stCxn id="5136" idx="1"/>
            <a:endCxn id="5124" idx="2"/>
          </p:cNvCxnSpPr>
          <p:nvPr>
            <p:custDataLst>
              <p:tags r:id="rId23"/>
            </p:custDataLst>
          </p:nvPr>
        </p:nvCxnSpPr>
        <p:spPr bwMode="auto">
          <a:xfrm rot="10800000">
            <a:off x="3240400" y="1699929"/>
            <a:ext cx="107950" cy="327436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46" name="AutoShape 26"/>
          <p:cNvCxnSpPr>
            <a:cxnSpLocks noChangeShapeType="1"/>
            <a:stCxn id="5140" idx="0"/>
            <a:endCxn id="5152" idx="0"/>
          </p:cNvCxnSpPr>
          <p:nvPr>
            <p:custDataLst>
              <p:tags r:id="rId24"/>
            </p:custDataLst>
          </p:nvPr>
        </p:nvCxnSpPr>
        <p:spPr bwMode="auto">
          <a:xfrm flipH="1" flipV="1">
            <a:off x="4427850" y="1988853"/>
            <a:ext cx="2579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147" name="AutoShape 27"/>
          <p:cNvCxnSpPr>
            <a:cxnSpLocks noChangeShapeType="1"/>
          </p:cNvCxnSpPr>
          <p:nvPr>
            <p:custDataLst>
              <p:tags r:id="rId25"/>
            </p:custDataLst>
          </p:nvPr>
        </p:nvCxnSpPr>
        <p:spPr bwMode="auto">
          <a:xfrm rot="10800000">
            <a:off x="7307575" y="1699928"/>
            <a:ext cx="325438" cy="33210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148" name="AutoShape 28"/>
          <p:cNvCxnSpPr>
            <a:cxnSpLocks noChangeShapeType="1"/>
          </p:cNvCxnSpPr>
          <p:nvPr>
            <p:custDataLst>
              <p:tags r:id="rId26"/>
            </p:custDataLst>
          </p:nvPr>
        </p:nvCxnSpPr>
        <p:spPr bwMode="auto">
          <a:xfrm rot="10800000">
            <a:off x="5292101" y="1699929"/>
            <a:ext cx="107950" cy="3276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5149" name="AutoShape 135"/>
          <p:cNvSpPr>
            <a:spLocks/>
          </p:cNvSpPr>
          <p:nvPr>
            <p:custDataLst>
              <p:tags r:id="rId27"/>
            </p:custDataLst>
          </p:nvPr>
        </p:nvSpPr>
        <p:spPr bwMode="gray">
          <a:xfrm rot="5400000">
            <a:off x="2375212" y="1112553"/>
            <a:ext cx="144463" cy="1512888"/>
          </a:xfrm>
          <a:prstGeom prst="rightBracket">
            <a:avLst>
              <a:gd name="adj" fmla="val 0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5150" name="AutoShape 137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 rot="10800000">
            <a:off x="2224400" y="1845978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/>
          </a:p>
        </p:txBody>
      </p:sp>
      <p:sp>
        <p:nvSpPr>
          <p:cNvPr id="5151" name="AutoShape 135"/>
          <p:cNvSpPr>
            <a:spLocks/>
          </p:cNvSpPr>
          <p:nvPr>
            <p:custDataLst>
              <p:tags r:id="rId29"/>
            </p:custDataLst>
          </p:nvPr>
        </p:nvSpPr>
        <p:spPr bwMode="gray">
          <a:xfrm rot="5400000">
            <a:off x="4171281" y="921448"/>
            <a:ext cx="144464" cy="1895098"/>
          </a:xfrm>
          <a:prstGeom prst="rightBracket">
            <a:avLst>
              <a:gd name="adj" fmla="val 0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5152" name="AutoShape 137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 rot="10800000">
            <a:off x="4211950" y="1845978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1620838" y="5436258"/>
            <a:ext cx="127635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en-US" sz="1200"/>
              <a:t>Establishment of Working Group</a:t>
            </a: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3348350" y="5436258"/>
            <a:ext cx="1517650" cy="639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en-US" sz="1200"/>
              <a:t>Preliminary results of Working Groups</a:t>
            </a: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5652020" y="5436258"/>
            <a:ext cx="146685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en-US" sz="1200" dirty="0"/>
              <a:t>Final results of Working </a:t>
            </a:r>
            <a:r>
              <a:rPr lang="en-US" sz="1200" dirty="0" smtClean="0"/>
              <a:t>Groups</a:t>
            </a:r>
            <a:endParaRPr lang="tr-TR" sz="1200" dirty="0" smtClean="0"/>
          </a:p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tr-TR" sz="1200" dirty="0" smtClean="0"/>
              <a:t>Implementation  plan for EPİAŞ</a:t>
            </a:r>
            <a:endParaRPr lang="en-US" sz="1200" dirty="0"/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6234632" y="126812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/>
              <a:t>…</a:t>
            </a:r>
          </a:p>
        </p:txBody>
      </p:sp>
      <p:sp>
        <p:nvSpPr>
          <p:cNvPr id="37" name="Text Box 17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596420" y="4492345"/>
            <a:ext cx="11525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 dirty="0" smtClean="0"/>
              <a:t>September</a:t>
            </a:r>
            <a:endParaRPr lang="en-US" sz="700" dirty="0"/>
          </a:p>
          <a:p>
            <a:pPr>
              <a:spcBef>
                <a:spcPct val="50000"/>
              </a:spcBef>
            </a:pPr>
            <a:r>
              <a:rPr lang="tr-TR" sz="1200" b="1" dirty="0" smtClean="0"/>
              <a:t>4</a:t>
            </a:r>
            <a:r>
              <a:rPr lang="tr-TR" sz="1200" b="1" baseline="30000" dirty="0" smtClean="0"/>
              <a:t>th</a:t>
            </a:r>
            <a:r>
              <a:rPr lang="en-US" sz="1200" b="1" dirty="0" smtClean="0"/>
              <a:t> </a:t>
            </a:r>
            <a:r>
              <a:rPr lang="en-US" sz="1200" b="1" dirty="0"/>
              <a:t>Istanbul Trader Meeting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1200" dirty="0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7353740" y="5428475"/>
            <a:ext cx="146685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tr-TR" sz="1200" dirty="0" smtClean="0"/>
              <a:t>EPİAŞ Organization, Governance etc.</a:t>
            </a:r>
          </a:p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tr-TR" sz="1200" dirty="0" smtClean="0"/>
              <a:t>OTC</a:t>
            </a:r>
          </a:p>
          <a:p>
            <a:pPr marL="114300" indent="-114300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tr-TR" sz="1200" dirty="0" smtClean="0"/>
              <a:t>Financial Markets</a:t>
            </a:r>
            <a:endParaRPr lang="en-US" sz="1200" dirty="0"/>
          </a:p>
        </p:txBody>
      </p:sp>
      <p:sp>
        <p:nvSpPr>
          <p:cNvPr id="39" name="Text Box 20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508130" y="2405815"/>
            <a:ext cx="1681163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200" dirty="0" smtClean="0"/>
              <a:t>Sep</a:t>
            </a:r>
            <a:r>
              <a:rPr lang="en-US" sz="1200" dirty="0" smtClean="0"/>
              <a:t>– </a:t>
            </a:r>
            <a:r>
              <a:rPr lang="tr-TR" sz="1200" dirty="0" smtClean="0"/>
              <a:t>Sep</a:t>
            </a:r>
            <a:endParaRPr lang="en-US" sz="1200" dirty="0"/>
          </a:p>
          <a:p>
            <a:pPr>
              <a:spcBef>
                <a:spcPct val="50000"/>
              </a:spcBef>
            </a:pPr>
            <a:r>
              <a:rPr lang="en-US" sz="1200" dirty="0"/>
              <a:t>Alignment and coordination with </a:t>
            </a:r>
            <a:r>
              <a:rPr lang="en-US" sz="1200" dirty="0" smtClean="0"/>
              <a:t>Ankara institutions</a:t>
            </a:r>
            <a:r>
              <a:rPr lang="tr-TR" sz="1200" dirty="0" smtClean="0"/>
              <a:t> &amp; BIST</a:t>
            </a:r>
            <a:endParaRPr lang="en-US" sz="1200" dirty="0"/>
          </a:p>
          <a:p>
            <a:pPr>
              <a:spcBef>
                <a:spcPct val="50000"/>
              </a:spcBef>
            </a:pPr>
            <a:r>
              <a:rPr lang="en-US" sz="1200" dirty="0"/>
              <a:t>&amp;</a:t>
            </a:r>
          </a:p>
          <a:p>
            <a:pPr>
              <a:spcBef>
                <a:spcPct val="50000"/>
              </a:spcBef>
            </a:pPr>
            <a:r>
              <a:rPr lang="en-US" sz="1200" dirty="0"/>
              <a:t>Continuation of meeting of working groups</a:t>
            </a:r>
          </a:p>
        </p:txBody>
      </p:sp>
      <p:sp>
        <p:nvSpPr>
          <p:cNvPr id="40" name="AutoShape 135"/>
          <p:cNvSpPr>
            <a:spLocks/>
          </p:cNvSpPr>
          <p:nvPr>
            <p:custDataLst>
              <p:tags r:id="rId33"/>
            </p:custDataLst>
          </p:nvPr>
        </p:nvSpPr>
        <p:spPr bwMode="gray">
          <a:xfrm rot="5400000">
            <a:off x="6204194" y="933489"/>
            <a:ext cx="192090" cy="1870649"/>
          </a:xfrm>
          <a:prstGeom prst="rightBracket">
            <a:avLst>
              <a:gd name="adj" fmla="val 0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1" name="AutoShape 137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 rot="10800000">
            <a:off x="6084470" y="1845977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lIns="90000" tIns="46800" rIns="90000" bIns="46800" anchor="ctr"/>
          <a:lstStyle/>
          <a:p>
            <a:endParaRPr lang="tr-TR"/>
          </a:p>
        </p:txBody>
      </p:sp>
      <p:cxnSp>
        <p:nvCxnSpPr>
          <p:cNvPr id="45" name="AutoShape 26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flipH="1" flipV="1">
            <a:off x="6297661" y="1988800"/>
            <a:ext cx="2579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4274" name="think-cell Slide" r:id="rId31" imgW="0" imgH="0" progId="">
              <p:embed/>
            </p:oleObj>
          </a:graphicData>
        </a:graphic>
      </p:graphicFrame>
      <p:grpSp>
        <p:nvGrpSpPr>
          <p:cNvPr id="2" name="Group 41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1476375" y="1562100"/>
            <a:ext cx="6164263" cy="2874963"/>
            <a:chOff x="3225" y="2378"/>
            <a:chExt cx="219" cy="109"/>
          </a:xfrm>
        </p:grpSpPr>
        <p:sp>
          <p:nvSpPr>
            <p:cNvPr id="3105" name="Freeform 42"/>
            <p:cNvSpPr>
              <a:spLocks/>
            </p:cNvSpPr>
            <p:nvPr/>
          </p:nvSpPr>
          <p:spPr bwMode="gray">
            <a:xfrm>
              <a:off x="3225" y="2378"/>
              <a:ext cx="32" cy="33"/>
            </a:xfrm>
            <a:custGeom>
              <a:avLst/>
              <a:gdLst>
                <a:gd name="T0" fmla="*/ 59 w 25"/>
                <a:gd name="T1" fmla="*/ 86 h 25"/>
                <a:gd name="T2" fmla="*/ 204 w 25"/>
                <a:gd name="T3" fmla="*/ 0 h 25"/>
                <a:gd name="T4" fmla="*/ 343 w 25"/>
                <a:gd name="T5" fmla="*/ 86 h 25"/>
                <a:gd name="T6" fmla="*/ 616 w 25"/>
                <a:gd name="T7" fmla="*/ 455 h 25"/>
                <a:gd name="T8" fmla="*/ 598 w 25"/>
                <a:gd name="T9" fmla="*/ 601 h 25"/>
                <a:gd name="T10" fmla="*/ 467 w 25"/>
                <a:gd name="T11" fmla="*/ 601 h 25"/>
                <a:gd name="T12" fmla="*/ 334 w 25"/>
                <a:gd name="T13" fmla="*/ 546 h 25"/>
                <a:gd name="T14" fmla="*/ 285 w 25"/>
                <a:gd name="T15" fmla="*/ 713 h 25"/>
                <a:gd name="T16" fmla="*/ 124 w 25"/>
                <a:gd name="T17" fmla="*/ 721 h 25"/>
                <a:gd name="T18" fmla="*/ 0 w 25"/>
                <a:gd name="T19" fmla="*/ 941 h 25"/>
                <a:gd name="T20" fmla="*/ 0 w 25"/>
                <a:gd name="T21" fmla="*/ 847 h 25"/>
                <a:gd name="T22" fmla="*/ 59 w 25"/>
                <a:gd name="T23" fmla="*/ 721 h 25"/>
                <a:gd name="T24" fmla="*/ 0 w 25"/>
                <a:gd name="T25" fmla="*/ 713 h 25"/>
                <a:gd name="T26" fmla="*/ 97 w 25"/>
                <a:gd name="T27" fmla="*/ 462 h 25"/>
                <a:gd name="T28" fmla="*/ 124 w 25"/>
                <a:gd name="T29" fmla="*/ 261 h 25"/>
                <a:gd name="T30" fmla="*/ 59 w 25"/>
                <a:gd name="T31" fmla="*/ 86 h 2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5"/>
                <a:gd name="T49" fmla="*/ 0 h 25"/>
                <a:gd name="T50" fmla="*/ 25 w 25"/>
                <a:gd name="T51" fmla="*/ 25 h 2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5" h="25">
                  <a:moveTo>
                    <a:pt x="2" y="2"/>
                  </a:moveTo>
                  <a:lnTo>
                    <a:pt x="8" y="0"/>
                  </a:lnTo>
                  <a:lnTo>
                    <a:pt x="14" y="2"/>
                  </a:lnTo>
                  <a:lnTo>
                    <a:pt x="25" y="12"/>
                  </a:lnTo>
                  <a:lnTo>
                    <a:pt x="24" y="16"/>
                  </a:lnTo>
                  <a:lnTo>
                    <a:pt x="19" y="16"/>
                  </a:lnTo>
                  <a:lnTo>
                    <a:pt x="13" y="15"/>
                  </a:lnTo>
                  <a:lnTo>
                    <a:pt x="12" y="19"/>
                  </a:lnTo>
                  <a:lnTo>
                    <a:pt x="5" y="20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0" y="19"/>
                  </a:lnTo>
                  <a:lnTo>
                    <a:pt x="4" y="13"/>
                  </a:lnTo>
                  <a:lnTo>
                    <a:pt x="5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175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106" name="Freeform 43"/>
            <p:cNvSpPr>
              <a:spLocks/>
            </p:cNvSpPr>
            <p:nvPr/>
          </p:nvSpPr>
          <p:spPr bwMode="gray">
            <a:xfrm>
              <a:off x="3225" y="2380"/>
              <a:ext cx="219" cy="107"/>
            </a:xfrm>
            <a:custGeom>
              <a:avLst/>
              <a:gdLst>
                <a:gd name="T0" fmla="*/ 5093 w 168"/>
                <a:gd name="T1" fmla="*/ 1121 h 82"/>
                <a:gd name="T2" fmla="*/ 5240 w 168"/>
                <a:gd name="T3" fmla="*/ 2010 h 82"/>
                <a:gd name="T4" fmla="*/ 4976 w 168"/>
                <a:gd name="T5" fmla="*/ 1909 h 82"/>
                <a:gd name="T6" fmla="*/ 4525 w 168"/>
                <a:gd name="T7" fmla="*/ 2010 h 82"/>
                <a:gd name="T8" fmla="*/ 4203 w 168"/>
                <a:gd name="T9" fmla="*/ 1977 h 82"/>
                <a:gd name="T10" fmla="*/ 3486 w 168"/>
                <a:gd name="T11" fmla="*/ 2157 h 82"/>
                <a:gd name="T12" fmla="*/ 2928 w 168"/>
                <a:gd name="T13" fmla="*/ 2217 h 82"/>
                <a:gd name="T14" fmla="*/ 2693 w 168"/>
                <a:gd name="T15" fmla="*/ 2623 h 82"/>
                <a:gd name="T16" fmla="*/ 2717 w 168"/>
                <a:gd name="T17" fmla="*/ 2199 h 82"/>
                <a:gd name="T18" fmla="*/ 2366 w 168"/>
                <a:gd name="T19" fmla="*/ 2261 h 82"/>
                <a:gd name="T20" fmla="*/ 2146 w 168"/>
                <a:gd name="T21" fmla="*/ 2375 h 82"/>
                <a:gd name="T22" fmla="*/ 1743 w 168"/>
                <a:gd name="T23" fmla="*/ 2404 h 82"/>
                <a:gd name="T24" fmla="*/ 1337 w 168"/>
                <a:gd name="T25" fmla="*/ 2093 h 82"/>
                <a:gd name="T26" fmla="*/ 1207 w 168"/>
                <a:gd name="T27" fmla="*/ 2295 h 82"/>
                <a:gd name="T28" fmla="*/ 853 w 168"/>
                <a:gd name="T29" fmla="*/ 2392 h 82"/>
                <a:gd name="T30" fmla="*/ 654 w 168"/>
                <a:gd name="T31" fmla="*/ 2217 h 82"/>
                <a:gd name="T32" fmla="*/ 545 w 168"/>
                <a:gd name="T33" fmla="*/ 2404 h 82"/>
                <a:gd name="T34" fmla="*/ 385 w 168"/>
                <a:gd name="T35" fmla="*/ 2404 h 82"/>
                <a:gd name="T36" fmla="*/ 469 w 168"/>
                <a:gd name="T37" fmla="*/ 2157 h 82"/>
                <a:gd name="T38" fmla="*/ 321 w 168"/>
                <a:gd name="T39" fmla="*/ 2157 h 82"/>
                <a:gd name="T40" fmla="*/ 226 w 168"/>
                <a:gd name="T41" fmla="*/ 2093 h 82"/>
                <a:gd name="T42" fmla="*/ 385 w 168"/>
                <a:gd name="T43" fmla="*/ 2010 h 82"/>
                <a:gd name="T44" fmla="*/ 246 w 168"/>
                <a:gd name="T45" fmla="*/ 1759 h 82"/>
                <a:gd name="T46" fmla="*/ 102 w 168"/>
                <a:gd name="T47" fmla="*/ 1653 h 82"/>
                <a:gd name="T48" fmla="*/ 0 w 168"/>
                <a:gd name="T49" fmla="*/ 1486 h 82"/>
                <a:gd name="T50" fmla="*/ 189 w 168"/>
                <a:gd name="T51" fmla="*/ 1429 h 82"/>
                <a:gd name="T52" fmla="*/ 133 w 168"/>
                <a:gd name="T53" fmla="*/ 1180 h 82"/>
                <a:gd name="T54" fmla="*/ 1 w 168"/>
                <a:gd name="T55" fmla="*/ 1069 h 82"/>
                <a:gd name="T56" fmla="*/ 133 w 168"/>
                <a:gd name="T57" fmla="*/ 797 h 82"/>
                <a:gd name="T58" fmla="*/ 418 w 168"/>
                <a:gd name="T59" fmla="*/ 715 h 82"/>
                <a:gd name="T60" fmla="*/ 743 w 168"/>
                <a:gd name="T61" fmla="*/ 715 h 82"/>
                <a:gd name="T62" fmla="*/ 969 w 168"/>
                <a:gd name="T63" fmla="*/ 548 h 82"/>
                <a:gd name="T64" fmla="*/ 796 w 168"/>
                <a:gd name="T65" fmla="*/ 330 h 82"/>
                <a:gd name="T66" fmla="*/ 1207 w 168"/>
                <a:gd name="T67" fmla="*/ 322 h 82"/>
                <a:gd name="T68" fmla="*/ 1585 w 168"/>
                <a:gd name="T69" fmla="*/ 174 h 82"/>
                <a:gd name="T70" fmla="*/ 2272 w 168"/>
                <a:gd name="T71" fmla="*/ 1 h 82"/>
                <a:gd name="T72" fmla="*/ 2552 w 168"/>
                <a:gd name="T73" fmla="*/ 189 h 82"/>
                <a:gd name="T74" fmla="*/ 2997 w 168"/>
                <a:gd name="T75" fmla="*/ 386 h 82"/>
                <a:gd name="T76" fmla="*/ 3408 w 168"/>
                <a:gd name="T77" fmla="*/ 481 h 82"/>
                <a:gd name="T78" fmla="*/ 3817 w 168"/>
                <a:gd name="T79" fmla="*/ 431 h 82"/>
                <a:gd name="T80" fmla="*/ 4337 w 168"/>
                <a:gd name="T81" fmla="*/ 247 h 82"/>
                <a:gd name="T82" fmla="*/ 4577 w 168"/>
                <a:gd name="T83" fmla="*/ 189 h 82"/>
                <a:gd name="T84" fmla="*/ 4993 w 168"/>
                <a:gd name="T85" fmla="*/ 504 h 82"/>
                <a:gd name="T86" fmla="*/ 5167 w 168"/>
                <a:gd name="T87" fmla="*/ 859 h 8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8"/>
                <a:gd name="T133" fmla="*/ 0 h 82"/>
                <a:gd name="T134" fmla="*/ 168 w 168"/>
                <a:gd name="T135" fmla="*/ 82 h 8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8" h="82">
                  <a:moveTo>
                    <a:pt x="167" y="31"/>
                  </a:moveTo>
                  <a:lnTo>
                    <a:pt x="163" y="35"/>
                  </a:lnTo>
                  <a:lnTo>
                    <a:pt x="168" y="55"/>
                  </a:lnTo>
                  <a:lnTo>
                    <a:pt x="167" y="63"/>
                  </a:lnTo>
                  <a:lnTo>
                    <a:pt x="161" y="64"/>
                  </a:lnTo>
                  <a:lnTo>
                    <a:pt x="158" y="60"/>
                  </a:lnTo>
                  <a:lnTo>
                    <a:pt x="151" y="58"/>
                  </a:lnTo>
                  <a:lnTo>
                    <a:pt x="144" y="63"/>
                  </a:lnTo>
                  <a:lnTo>
                    <a:pt x="142" y="60"/>
                  </a:lnTo>
                  <a:lnTo>
                    <a:pt x="134" y="62"/>
                  </a:lnTo>
                  <a:lnTo>
                    <a:pt x="122" y="66"/>
                  </a:lnTo>
                  <a:lnTo>
                    <a:pt x="111" y="68"/>
                  </a:lnTo>
                  <a:lnTo>
                    <a:pt x="107" y="66"/>
                  </a:lnTo>
                  <a:lnTo>
                    <a:pt x="93" y="70"/>
                  </a:lnTo>
                  <a:lnTo>
                    <a:pt x="93" y="76"/>
                  </a:lnTo>
                  <a:lnTo>
                    <a:pt x="86" y="82"/>
                  </a:lnTo>
                  <a:lnTo>
                    <a:pt x="87" y="78"/>
                  </a:lnTo>
                  <a:lnTo>
                    <a:pt x="87" y="69"/>
                  </a:lnTo>
                  <a:lnTo>
                    <a:pt x="77" y="69"/>
                  </a:lnTo>
                  <a:lnTo>
                    <a:pt x="75" y="71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0" y="76"/>
                  </a:lnTo>
                  <a:lnTo>
                    <a:pt x="55" y="76"/>
                  </a:lnTo>
                  <a:lnTo>
                    <a:pt x="45" y="68"/>
                  </a:lnTo>
                  <a:lnTo>
                    <a:pt x="42" y="66"/>
                  </a:lnTo>
                  <a:lnTo>
                    <a:pt x="38" y="69"/>
                  </a:lnTo>
                  <a:lnTo>
                    <a:pt x="38" y="72"/>
                  </a:lnTo>
                  <a:lnTo>
                    <a:pt x="34" y="73"/>
                  </a:lnTo>
                  <a:lnTo>
                    <a:pt x="27" y="75"/>
                  </a:lnTo>
                  <a:lnTo>
                    <a:pt x="24" y="71"/>
                  </a:lnTo>
                  <a:lnTo>
                    <a:pt x="21" y="70"/>
                  </a:lnTo>
                  <a:lnTo>
                    <a:pt x="18" y="73"/>
                  </a:lnTo>
                  <a:lnTo>
                    <a:pt x="17" y="76"/>
                  </a:lnTo>
                  <a:lnTo>
                    <a:pt x="12" y="78"/>
                  </a:lnTo>
                  <a:lnTo>
                    <a:pt x="12" y="76"/>
                  </a:lnTo>
                  <a:lnTo>
                    <a:pt x="15" y="72"/>
                  </a:lnTo>
                  <a:lnTo>
                    <a:pt x="15" y="68"/>
                  </a:lnTo>
                  <a:lnTo>
                    <a:pt x="13" y="66"/>
                  </a:lnTo>
                  <a:lnTo>
                    <a:pt x="10" y="68"/>
                  </a:lnTo>
                  <a:lnTo>
                    <a:pt x="7" y="69"/>
                  </a:lnTo>
                  <a:lnTo>
                    <a:pt x="7" y="66"/>
                  </a:lnTo>
                  <a:lnTo>
                    <a:pt x="10" y="64"/>
                  </a:lnTo>
                  <a:lnTo>
                    <a:pt x="12" y="63"/>
                  </a:lnTo>
                  <a:lnTo>
                    <a:pt x="8" y="61"/>
                  </a:lnTo>
                  <a:lnTo>
                    <a:pt x="8" y="55"/>
                  </a:lnTo>
                  <a:lnTo>
                    <a:pt x="6" y="52"/>
                  </a:lnTo>
                  <a:lnTo>
                    <a:pt x="3" y="52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6" y="45"/>
                  </a:lnTo>
                  <a:lnTo>
                    <a:pt x="5" y="42"/>
                  </a:lnTo>
                  <a:lnTo>
                    <a:pt x="4" y="37"/>
                  </a:lnTo>
                  <a:lnTo>
                    <a:pt x="6" y="34"/>
                  </a:lnTo>
                  <a:lnTo>
                    <a:pt x="1" y="34"/>
                  </a:lnTo>
                  <a:lnTo>
                    <a:pt x="0" y="32"/>
                  </a:lnTo>
                  <a:lnTo>
                    <a:pt x="4" y="25"/>
                  </a:lnTo>
                  <a:lnTo>
                    <a:pt x="8" y="22"/>
                  </a:lnTo>
                  <a:lnTo>
                    <a:pt x="13" y="22"/>
                  </a:lnTo>
                  <a:lnTo>
                    <a:pt x="19" y="20"/>
                  </a:lnTo>
                  <a:lnTo>
                    <a:pt x="24" y="22"/>
                  </a:lnTo>
                  <a:lnTo>
                    <a:pt x="30" y="19"/>
                  </a:lnTo>
                  <a:lnTo>
                    <a:pt x="31" y="17"/>
                  </a:lnTo>
                  <a:lnTo>
                    <a:pt x="26" y="15"/>
                  </a:lnTo>
                  <a:lnTo>
                    <a:pt x="26" y="11"/>
                  </a:lnTo>
                  <a:lnTo>
                    <a:pt x="30" y="10"/>
                  </a:lnTo>
                  <a:lnTo>
                    <a:pt x="38" y="10"/>
                  </a:lnTo>
                  <a:lnTo>
                    <a:pt x="42" y="11"/>
                  </a:lnTo>
                  <a:lnTo>
                    <a:pt x="51" y="5"/>
                  </a:lnTo>
                  <a:lnTo>
                    <a:pt x="62" y="1"/>
                  </a:lnTo>
                  <a:lnTo>
                    <a:pt x="72" y="1"/>
                  </a:lnTo>
                  <a:lnTo>
                    <a:pt x="77" y="0"/>
                  </a:lnTo>
                  <a:lnTo>
                    <a:pt x="81" y="6"/>
                  </a:lnTo>
                  <a:lnTo>
                    <a:pt x="88" y="5"/>
                  </a:lnTo>
                  <a:lnTo>
                    <a:pt x="96" y="12"/>
                  </a:lnTo>
                  <a:lnTo>
                    <a:pt x="100" y="11"/>
                  </a:lnTo>
                  <a:lnTo>
                    <a:pt x="108" y="15"/>
                  </a:lnTo>
                  <a:lnTo>
                    <a:pt x="114" y="12"/>
                  </a:lnTo>
                  <a:lnTo>
                    <a:pt x="121" y="14"/>
                  </a:lnTo>
                  <a:lnTo>
                    <a:pt x="127" y="14"/>
                  </a:lnTo>
                  <a:lnTo>
                    <a:pt x="138" y="8"/>
                  </a:lnTo>
                  <a:lnTo>
                    <a:pt x="139" y="4"/>
                  </a:lnTo>
                  <a:lnTo>
                    <a:pt x="146" y="6"/>
                  </a:lnTo>
                  <a:lnTo>
                    <a:pt x="152" y="6"/>
                  </a:lnTo>
                  <a:lnTo>
                    <a:pt x="159" y="16"/>
                  </a:lnTo>
                  <a:lnTo>
                    <a:pt x="160" y="24"/>
                  </a:lnTo>
                  <a:lnTo>
                    <a:pt x="165" y="27"/>
                  </a:lnTo>
                  <a:lnTo>
                    <a:pt x="167" y="31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175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8280400" cy="10795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…and commissioned a study on the “Effects of Energy Market Liberalization on the Economy of Turkey” </a:t>
            </a:r>
          </a:p>
        </p:txBody>
      </p:sp>
      <p:sp>
        <p:nvSpPr>
          <p:cNvPr id="3077" name="Textfeld 3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88963" y="1052513"/>
            <a:ext cx="8088312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1"/>
              </a:buClr>
              <a:buFont typeface="Arial" charset="0"/>
              <a:buNone/>
            </a:pPr>
            <a:r>
              <a:rPr lang="en-US" sz="1400"/>
              <a:t>PwC modeled the effects of liberalization and derived impressive results which were presented in a press conference on February 22, 2012</a:t>
            </a:r>
          </a:p>
        </p:txBody>
      </p:sp>
      <p:sp>
        <p:nvSpPr>
          <p:cNvPr id="3078" name="Rectangle 1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 rot="10800000" flipV="1">
            <a:off x="2409825" y="1619250"/>
            <a:ext cx="180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/>
              <a:t>Total change in 2019</a:t>
            </a:r>
          </a:p>
        </p:txBody>
      </p:sp>
      <p:sp>
        <p:nvSpPr>
          <p:cNvPr id="3079" name="Rectangle 1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 rot="10800000" flipV="1">
            <a:off x="4837113" y="1622425"/>
            <a:ext cx="1174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Comment</a:t>
            </a:r>
          </a:p>
        </p:txBody>
      </p:sp>
      <p:sp>
        <p:nvSpPr>
          <p:cNvPr id="3080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36588" y="2270125"/>
            <a:ext cx="1381125" cy="3127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 rot="10800000" flipV="1">
            <a:off x="733425" y="2289175"/>
            <a:ext cx="1174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GDP</a:t>
            </a:r>
          </a:p>
        </p:txBody>
      </p:sp>
      <p:sp>
        <p:nvSpPr>
          <p:cNvPr id="3082" name="Rectangle 1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 rot="10800000" flipV="1">
            <a:off x="2409825" y="2289175"/>
            <a:ext cx="180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+ 2.6	TL 42 bn</a:t>
            </a:r>
          </a:p>
        </p:txBody>
      </p:sp>
      <p:sp>
        <p:nvSpPr>
          <p:cNvPr id="3083" name="Rectangle 1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 rot="10800000" flipV="1">
            <a:off x="4833938" y="1793875"/>
            <a:ext cx="4060825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endParaRPr lang="tr-TR" sz="1200"/>
          </a:p>
          <a:p>
            <a:pPr marL="115888" indent="-115888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endParaRPr lang="tr-TR" sz="1200"/>
          </a:p>
          <a:p>
            <a:pPr marL="115888" indent="-115888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en-US" sz="1200"/>
              <a:t>Changes always compare to the situation without energy market liberalization.</a:t>
            </a:r>
            <a:endParaRPr lang="tr-TR" sz="1200"/>
          </a:p>
          <a:p>
            <a:pPr marL="115888" indent="-115888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en-US" sz="1200"/>
              <a:t>Private foreign and domestic investors are expected to </a:t>
            </a:r>
            <a:r>
              <a:rPr lang="tr-TR" sz="1200"/>
              <a:t>  </a:t>
            </a:r>
            <a:r>
              <a:rPr lang="en-US" sz="1200"/>
              <a:t>invest</a:t>
            </a:r>
            <a:r>
              <a:rPr lang="tr-TR" sz="1200"/>
              <a:t> </a:t>
            </a:r>
            <a:r>
              <a:rPr lang="en-US" sz="1200"/>
              <a:t>their funds to close the supply gap in Turkey and ensure security of</a:t>
            </a:r>
            <a:r>
              <a:rPr lang="tr-TR" sz="1200"/>
              <a:t> </a:t>
            </a:r>
            <a:r>
              <a:rPr lang="en-GB" sz="1200"/>
              <a:t>supply</a:t>
            </a:r>
            <a:endParaRPr lang="tr-TR" sz="1200"/>
          </a:p>
          <a:p>
            <a:pPr marL="115888" indent="-115888">
              <a:spcBef>
                <a:spcPct val="50000"/>
              </a:spcBef>
              <a:buClr>
                <a:schemeClr val="accent1"/>
              </a:buClr>
              <a:buFont typeface="Arial" charset="0"/>
              <a:buChar char="&gt;"/>
            </a:pPr>
            <a:r>
              <a:rPr lang="en-US" sz="1200"/>
              <a:t>Employment increases by around 860,000 jobs across the board with the exception of the energy sector where efficiency gain materialize.</a:t>
            </a:r>
            <a:endParaRPr lang="tr-TR" sz="1200"/>
          </a:p>
          <a:p>
            <a:pPr marL="115888" indent="-115888">
              <a:spcBef>
                <a:spcPct val="50000"/>
              </a:spcBef>
              <a:buClr>
                <a:schemeClr val="accent1"/>
              </a:buClr>
            </a:pPr>
            <a:r>
              <a:rPr lang="en-US" sz="1200"/>
              <a:t>.</a:t>
            </a:r>
          </a:p>
        </p:txBody>
      </p:sp>
      <p:sp>
        <p:nvSpPr>
          <p:cNvPr id="3084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36588" y="3738563"/>
            <a:ext cx="1381125" cy="3127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 rot="10800000" flipV="1">
            <a:off x="738188" y="3757613"/>
            <a:ext cx="1284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Unskilled labor</a:t>
            </a:r>
          </a:p>
        </p:txBody>
      </p:sp>
      <p:sp>
        <p:nvSpPr>
          <p:cNvPr id="3086" name="Rectangle 2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 rot="10800000" flipV="1">
            <a:off x="2409825" y="3759200"/>
            <a:ext cx="180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+ 3.4</a:t>
            </a:r>
          </a:p>
        </p:txBody>
      </p:sp>
      <p:sp>
        <p:nvSpPr>
          <p:cNvPr id="3087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 rot="10800000" flipV="1">
            <a:off x="2409825" y="3268663"/>
            <a:ext cx="1803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+ 3.1</a:t>
            </a:r>
          </a:p>
        </p:txBody>
      </p:sp>
      <p:sp>
        <p:nvSpPr>
          <p:cNvPr id="3088" name="Rectangle 29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36588" y="3249613"/>
            <a:ext cx="1381125" cy="3127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Rectangle 30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 rot="10800000" flipV="1">
            <a:off x="733425" y="3268663"/>
            <a:ext cx="11747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Skilled labor</a:t>
            </a:r>
          </a:p>
        </p:txBody>
      </p:sp>
      <p:sp>
        <p:nvSpPr>
          <p:cNvPr id="3090" name="Line 3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409825" y="1893888"/>
            <a:ext cx="180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091" name="Line 3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4837113" y="1893888"/>
            <a:ext cx="3840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092" name="Line 4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36588" y="1893888"/>
            <a:ext cx="1382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093" name="Rectangle 4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 rot="10800000" flipV="1">
            <a:off x="684213" y="1619250"/>
            <a:ext cx="1300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/>
              <a:t>Fundamentals</a:t>
            </a:r>
          </a:p>
        </p:txBody>
      </p:sp>
      <p:sp>
        <p:nvSpPr>
          <p:cNvPr id="3094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 rot="10800000" flipV="1">
            <a:off x="2409825" y="2778125"/>
            <a:ext cx="180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+ 4.5	TL 26 bn*</a:t>
            </a:r>
          </a:p>
        </p:txBody>
      </p:sp>
      <p:sp>
        <p:nvSpPr>
          <p:cNvPr id="3095" name="Rectangle 2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36588" y="2759075"/>
            <a:ext cx="1381125" cy="3127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Rectangle 3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rot="10800000" flipV="1">
            <a:off x="733425" y="2778125"/>
            <a:ext cx="1174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Investments</a:t>
            </a:r>
          </a:p>
        </p:txBody>
      </p:sp>
      <p:sp>
        <p:nvSpPr>
          <p:cNvPr id="3097" name="Rectangle 18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rot="10800000" flipV="1">
            <a:off x="2409825" y="1897063"/>
            <a:ext cx="1803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Percent	Absolute</a:t>
            </a:r>
          </a:p>
        </p:txBody>
      </p:sp>
      <p:sp>
        <p:nvSpPr>
          <p:cNvPr id="3098" name="Text Box 3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076825" y="6583363"/>
            <a:ext cx="24479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* accumulated investments until 2019</a:t>
            </a:r>
          </a:p>
        </p:txBody>
      </p:sp>
      <p:sp>
        <p:nvSpPr>
          <p:cNvPr id="3099" name="Text Box 3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49288" y="6308725"/>
            <a:ext cx="7127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/>
              <a:t>Source: ETD commissioned PwC study on the liberalization effect of energy market liberalization on the Turkish economy, presented in the 2</a:t>
            </a:r>
            <a:r>
              <a:rPr lang="en-US" sz="900" baseline="30000"/>
              <a:t>nd</a:t>
            </a:r>
            <a:r>
              <a:rPr lang="en-US" sz="900"/>
              <a:t> Istanbul Trader Meeting on November 18, 2011</a:t>
            </a:r>
          </a:p>
        </p:txBody>
      </p:sp>
      <p:sp>
        <p:nvSpPr>
          <p:cNvPr id="3100" name="AutoShape 135"/>
          <p:cNvSpPr>
            <a:spLocks/>
          </p:cNvSpPr>
          <p:nvPr>
            <p:custDataLst>
              <p:tags r:id="rId26"/>
            </p:custDataLst>
          </p:nvPr>
        </p:nvSpPr>
        <p:spPr bwMode="gray">
          <a:xfrm>
            <a:off x="2914650" y="3333750"/>
            <a:ext cx="144463" cy="806450"/>
          </a:xfrm>
          <a:prstGeom prst="rightBracket">
            <a:avLst>
              <a:gd name="adj" fmla="val 0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3101" name="AutoShape 137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 rot="5400000">
            <a:off x="2849563" y="3665537"/>
            <a:ext cx="431800" cy="142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3102" name="Rectangle 2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rot="10800000" flipV="1">
            <a:off x="2409825" y="3562350"/>
            <a:ext cx="180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	860,000</a:t>
            </a:r>
          </a:p>
        </p:txBody>
      </p:sp>
      <p:sp>
        <p:nvSpPr>
          <p:cNvPr id="33" name="Rectangle 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611188" y="4481513"/>
            <a:ext cx="7993062" cy="1079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18000" rIns="0" bIns="0"/>
          <a:lstStyle/>
          <a:p>
            <a:pPr>
              <a:defRPr/>
            </a:pPr>
            <a:r>
              <a:rPr lang="en-US" sz="1200" u="sng" kern="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The success story of the Turkish energy policy with market liberalization continues and will support Turkey’s economic growth potential</a:t>
            </a:r>
          </a:p>
        </p:txBody>
      </p:sp>
      <p:sp>
        <p:nvSpPr>
          <p:cNvPr id="3104" name="Rectangle 8"/>
          <p:cNvSpPr>
            <a:spLocks noChangeArrowheads="1"/>
          </p:cNvSpPr>
          <p:nvPr/>
        </p:nvSpPr>
        <p:spPr bwMode="auto">
          <a:xfrm>
            <a:off x="684213" y="4913313"/>
            <a:ext cx="80645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Clr>
                <a:schemeClr val="accent1"/>
              </a:buClr>
              <a:buFont typeface="Arial" charset="0"/>
              <a:buChar char="&gt;"/>
            </a:pPr>
            <a:r>
              <a:rPr lang="en-US" sz="1100" dirty="0">
                <a:solidFill>
                  <a:srgbClr val="000000"/>
                </a:solidFill>
                <a:cs typeface="Times New Roman" pitchFamily="18" charset="0"/>
              </a:rPr>
              <a:t>Turkey will become a veritable and powerful energy hub for the entire region due to its huge market and increased security of supply</a:t>
            </a:r>
          </a:p>
          <a:p>
            <a:pPr marL="228600" indent="-228600">
              <a:buClr>
                <a:schemeClr val="accent1"/>
              </a:buClr>
              <a:buFont typeface="Arial" charset="0"/>
              <a:buChar char="&gt;"/>
            </a:pPr>
            <a:r>
              <a:rPr lang="en-US" sz="1100" dirty="0">
                <a:solidFill>
                  <a:srgbClr val="000000"/>
                </a:solidFill>
                <a:cs typeface="Times New Roman" pitchFamily="18" charset="0"/>
              </a:rPr>
              <a:t>This center of gravity will have an effect beyond the neighboring countries, setting reference prices and dominating the regional power trading tying in with the great Turkish trading tradition</a:t>
            </a:r>
          </a:p>
          <a:p>
            <a:pPr marL="228600" indent="-228600">
              <a:buClr>
                <a:schemeClr val="accent1"/>
              </a:buClr>
              <a:buFont typeface="Arial" charset="0"/>
              <a:buChar char="&gt;"/>
            </a:pPr>
            <a:r>
              <a:rPr lang="en-US" sz="1100" dirty="0">
                <a:solidFill>
                  <a:srgbClr val="000000"/>
                </a:solidFill>
                <a:cs typeface="Times New Roman" pitchFamily="18" charset="0"/>
              </a:rPr>
              <a:t>Liberalization through customer choice and supplier competition trigger a gain in the Turkish GDP of plus 2.6% (TL 42 </a:t>
            </a:r>
            <a:r>
              <a:rPr lang="en-US" sz="1100" dirty="0" err="1">
                <a:solidFill>
                  <a:srgbClr val="000000"/>
                </a:solidFill>
                <a:cs typeface="Times New Roman" pitchFamily="18" charset="0"/>
              </a:rPr>
              <a:t>bn</a:t>
            </a:r>
            <a:r>
              <a:rPr lang="en-US" sz="1100" dirty="0">
                <a:solidFill>
                  <a:srgbClr val="000000"/>
                </a:solidFill>
                <a:cs typeface="Times New Roman" pitchFamily="18" charset="0"/>
              </a:rPr>
              <a:t>) in 2019 compared to the situation without liberalization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53250" name="think-cell Slide" r:id="rId74" imgW="360" imgH="360" progId="">
              <p:embed/>
            </p:oleObj>
          </a:graphicData>
        </a:graphic>
      </p:graphicFrame>
      <p:sp>
        <p:nvSpPr>
          <p:cNvPr id="1027" name="Rectangle 38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n-US" sz="80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684213" y="188913"/>
            <a:ext cx="7775575" cy="10795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With the outcomes of the working groups ETD entered into discussions and coordination with the relevant Ankara institutions</a:t>
            </a:r>
            <a:r>
              <a:rPr lang="tr-TR" sz="2400" dirty="0" smtClean="0"/>
              <a:t> in early 2012</a:t>
            </a:r>
            <a:endParaRPr lang="en-US" sz="2400" dirty="0" smtClean="0"/>
          </a:p>
        </p:txBody>
      </p:sp>
      <p:sp>
        <p:nvSpPr>
          <p:cNvPr id="1029" name="Rectangle 10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41588" y="1671740"/>
            <a:ext cx="5937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902C65B1-097E-4FA1-A3E0-1AB344EF6E92}" type="datetime'''''''''''''''''F''''''''''e''''''''''''''''''''''''''b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Feb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0" name="Rectangle 10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35313" y="1671740"/>
            <a:ext cx="16732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2E993975-F2F4-4C2F-BDF1-FE22373D82DA}" type="datetime'''''''''''''''''''''''M''''''a''''''r''''''''''''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Mar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1" name="Rectangle 14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08538" y="1671740"/>
            <a:ext cx="1619250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D18E6E77-6611-42C4-A856-024DBC54FD3A}" type="datetime'''''''''''''''''''''''''A''''''''''''''''''''''''''''''pr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Apr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2" name="Rectangle 14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427788" y="1671740"/>
            <a:ext cx="16732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61AFC2C8-1725-4BA2-A8CC-0E9ECFFA32E7}" type="datetime'''M''''''''''''a''''''''''''''''''''''''''''''''''''''''y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May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3" name="Rectangle 10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101013" y="1671740"/>
            <a:ext cx="863600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67621E1D-0A8C-47AC-9D57-4F29D36B36FC}" type="datetime'''''''''''''J''''''''''un'''''''''''''''''''''''''''''''">
              <a:rPr lang="en-US" sz="1000" b="1">
                <a:cs typeface="Arial" charset="0"/>
                <a:sym typeface="Arial" charset="0"/>
              </a:rPr>
              <a:pPr algn="ctr"/>
              <a:t>Jun</a:t>
            </a:fld>
            <a:endParaRPr lang="en-US" sz="1000" b="1">
              <a:cs typeface="Arial" charset="0"/>
              <a:sym typeface="Arial" charset="0"/>
            </a:endParaRPr>
          </a:p>
        </p:txBody>
      </p:sp>
      <p:sp>
        <p:nvSpPr>
          <p:cNvPr id="1034" name="Rectangle 9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54158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0ABE9AF1-A0CD-4802-A609-CEFF56067CA8}" type="datetime'''''''''''''''''''''''''''''''''''''''''''''''''''19''''.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19.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5" name="Rectangle 10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91941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79DF7DAC-000D-4022-A650-32E6573E7BAC}" type="datetime'''2''''''''''''''''''''''''''''6''''''''''.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26.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6" name="Rectangle 10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29723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D412E20C-083F-44FA-9378-3E94ECC3BE66}" type="datetime'''''''''''0''''''''''''''''''''''''''''''''''''4''''.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04.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7" name="Rectangle 10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7506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6BF1D38C-7B04-49FD-AF01-FDCF0D64E980}" type="datetime'''''1''''''''1''''''''''''''''''''''''''''.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11.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8" name="Rectangle 103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05288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574D9F7E-EEA5-405B-A3A1-F25E231515E3}" type="datetime'''''''''''''''''''''''''1''''''''''''''8''''''.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18.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39" name="Rectangle 104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3071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C4F7E8CD-7F27-4007-A7EE-DFD095047B82}" type="datetime'''''''''''''''''''''''''''''''''''''25''.''''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25.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0" name="Rectangle 13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80853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DA923904-39BC-46E5-A768-AACE780D2877}" type="datetime'''''''01''''''''''''''''''''''''''''''''''''''.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01.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1" name="Rectangle 13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18636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72A43364-1959-409D-A1EE-25BF3347B724}" type="datetime'''''''''''''''''0''''8''''''''''.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08.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2" name="Rectangle 13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56418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A13057AB-2B70-4953-9E76-AE0D9B46CE16}" type="datetime'1''''''''''''''''''''''5''''.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15.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3" name="Rectangle 13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94201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C32635FC-CFDF-4ECA-B565-607B83427B0E}" type="datetime'''''''''''''''''2''''''''''2''.''''''''''''''''''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22.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4" name="Rectangle 13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31983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27D6B7C0-9F90-4F52-ADAA-77EDE2CFDF69}" type="datetime'''''''''''''''2''''''''''''''9''''.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29.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5" name="Rectangle 13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69766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5C5A5F38-3450-4A96-A89D-73D2426F6EA9}" type="datetime'''''''''0''6''.''''''''''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06.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6" name="Rectangle 14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07548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3D8C049E-4ACB-44F8-B3C0-D654920D0B61}" type="datetime'''1''''''''''''''''''''''''''3''''''''''''''.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13.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7" name="Rectangle 14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45331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D9F470E1-739B-4D97-957F-785ED3FE1807}" type="datetime'''''2''''0''''''''.''''''''''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20.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8" name="Rectangle 142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83113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467C24B7-A782-4E88-9E20-FEF67F3D7486}" type="datetime'''''''''''''2''''''''''''''''7''''''''.''''''''''''''''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 algn="ctr"/>
              <a:t>27.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49" name="Rectangle 99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8208963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9434E0CB-E533-4ED5-BA51-55B93A45F735}" type="datetime'''''''''0''''''''''''3''''''.'''''''">
              <a:rPr lang="en-US" sz="1000" b="1">
                <a:cs typeface="Arial" charset="0"/>
                <a:sym typeface="Arial" charset="0"/>
              </a:rPr>
              <a:pPr algn="ctr"/>
              <a:t>03.</a:t>
            </a:fld>
            <a:endParaRPr lang="en-US" sz="1000" b="1">
              <a:cs typeface="Arial" charset="0"/>
              <a:sym typeface="Arial" charset="0"/>
            </a:endParaRPr>
          </a:p>
        </p:txBody>
      </p:sp>
      <p:sp>
        <p:nvSpPr>
          <p:cNvPr id="1050" name="Rectangle 9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8586788" y="1871765"/>
            <a:ext cx="377825" cy="200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23812" rIns="0" bIns="23812" anchor="ctr"/>
          <a:lstStyle/>
          <a:p>
            <a:pPr algn="ctr"/>
            <a:fld id="{DCB5DBF4-84D2-46F3-8290-085245191634}" type="datetime'''''''''''''''''''''''''''''1''''0''''.'''''''''''">
              <a:rPr lang="en-US" sz="1000" b="1">
                <a:cs typeface="Arial" charset="0"/>
                <a:sym typeface="Arial" charset="0"/>
              </a:rPr>
              <a:pPr algn="ctr"/>
              <a:t>10.</a:t>
            </a:fld>
            <a:endParaRPr lang="en-US" sz="1000" b="1">
              <a:cs typeface="Arial" charset="0"/>
              <a:sym typeface="Arial" charset="0"/>
            </a:endParaRPr>
          </a:p>
        </p:txBody>
      </p:sp>
      <p:cxnSp>
        <p:nvCxnSpPr>
          <p:cNvPr id="176" name="Straight Connector 175"/>
          <p:cNvCxnSpPr/>
          <p:nvPr>
            <p:custDataLst>
              <p:tags r:id="rId26"/>
            </p:custDataLst>
          </p:nvPr>
        </p:nvCxnSpPr>
        <p:spPr bwMode="auto">
          <a:xfrm>
            <a:off x="2541588" y="2071790"/>
            <a:ext cx="0" cy="41656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>
            <p:custDataLst>
              <p:tags r:id="rId27"/>
            </p:custDataLst>
          </p:nvPr>
        </p:nvCxnSpPr>
        <p:spPr bwMode="auto">
          <a:xfrm>
            <a:off x="755650" y="2071790"/>
            <a:ext cx="0" cy="41656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>
            <p:custDataLst>
              <p:tags r:id="rId28"/>
            </p:custDataLst>
          </p:nvPr>
        </p:nvCxnSpPr>
        <p:spPr bwMode="auto">
          <a:xfrm>
            <a:off x="8964613" y="2071790"/>
            <a:ext cx="0" cy="41656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>
            <p:custDataLst>
              <p:tags r:id="rId29"/>
            </p:custDataLst>
          </p:nvPr>
        </p:nvCxnSpPr>
        <p:spPr bwMode="auto">
          <a:xfrm>
            <a:off x="755650" y="3965677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>
            <p:custDataLst>
              <p:tags r:id="rId30"/>
            </p:custDataLst>
          </p:nvPr>
        </p:nvCxnSpPr>
        <p:spPr bwMode="auto">
          <a:xfrm>
            <a:off x="755650" y="3171927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>
            <p:custDataLst>
              <p:tags r:id="rId31"/>
            </p:custDataLst>
          </p:nvPr>
        </p:nvCxnSpPr>
        <p:spPr bwMode="auto">
          <a:xfrm>
            <a:off x="755650" y="2773465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>
            <p:custDataLst>
              <p:tags r:id="rId32"/>
            </p:custDataLst>
          </p:nvPr>
        </p:nvCxnSpPr>
        <p:spPr bwMode="auto">
          <a:xfrm>
            <a:off x="755650" y="4516540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>
            <p:custDataLst>
              <p:tags r:id="rId33"/>
            </p:custDataLst>
          </p:nvPr>
        </p:nvCxnSpPr>
        <p:spPr bwMode="auto">
          <a:xfrm>
            <a:off x="755650" y="4913415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>
            <p:custDataLst>
              <p:tags r:id="rId34"/>
            </p:custDataLst>
          </p:nvPr>
        </p:nvCxnSpPr>
        <p:spPr bwMode="auto">
          <a:xfrm>
            <a:off x="755650" y="5310290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>
            <p:custDataLst>
              <p:tags r:id="rId35"/>
            </p:custDataLst>
          </p:nvPr>
        </p:nvCxnSpPr>
        <p:spPr bwMode="auto">
          <a:xfrm>
            <a:off x="755650" y="3568802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>
            <p:custDataLst>
              <p:tags r:id="rId36"/>
            </p:custDataLst>
          </p:nvPr>
        </p:nvCxnSpPr>
        <p:spPr bwMode="auto">
          <a:xfrm>
            <a:off x="755650" y="6237390"/>
            <a:ext cx="820896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>
            <p:custDataLst>
              <p:tags r:id="rId37"/>
            </p:custDataLst>
          </p:nvPr>
        </p:nvCxnSpPr>
        <p:spPr bwMode="auto">
          <a:xfrm>
            <a:off x="755650" y="5708752"/>
            <a:ext cx="8208963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>
            <p:custDataLst>
              <p:tags r:id="rId38"/>
            </p:custDataLst>
          </p:nvPr>
        </p:nvCxnSpPr>
        <p:spPr bwMode="auto">
          <a:xfrm>
            <a:off x="755650" y="2071790"/>
            <a:ext cx="8208963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4" name="AutoShape 237"/>
          <p:cNvSpPr>
            <a:spLocks noChangeArrowheads="1"/>
          </p:cNvSpPr>
          <p:nvPr>
            <p:custDataLst>
              <p:tags r:id="rId39"/>
            </p:custDataLst>
          </p:nvPr>
        </p:nvSpPr>
        <p:spPr bwMode="gray">
          <a:xfrm>
            <a:off x="4911725" y="2213077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65" name="AutoShape 91"/>
          <p:cNvSpPr>
            <a:spLocks noChangeArrowheads="1"/>
          </p:cNvSpPr>
          <p:nvPr>
            <p:custDataLst>
              <p:tags r:id="rId40"/>
            </p:custDataLst>
          </p:nvPr>
        </p:nvSpPr>
        <p:spPr bwMode="gray">
          <a:xfrm>
            <a:off x="5721350" y="5794632"/>
            <a:ext cx="119063" cy="1031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1066" name="AutoShape 233"/>
          <p:cNvSpPr>
            <a:spLocks noChangeArrowheads="1"/>
          </p:cNvSpPr>
          <p:nvPr>
            <p:custDataLst>
              <p:tags r:id="rId41"/>
            </p:custDataLst>
          </p:nvPr>
        </p:nvSpPr>
        <p:spPr bwMode="gray">
          <a:xfrm>
            <a:off x="3832225" y="2213077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67" name="AutoShape 89"/>
          <p:cNvSpPr>
            <a:spLocks noChangeArrowheads="1"/>
          </p:cNvSpPr>
          <p:nvPr>
            <p:custDataLst>
              <p:tags r:id="rId42"/>
            </p:custDataLst>
          </p:nvPr>
        </p:nvSpPr>
        <p:spPr bwMode="gray">
          <a:xfrm>
            <a:off x="4425950" y="5794632"/>
            <a:ext cx="119063" cy="1031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1068" name="AutoShape 81"/>
          <p:cNvSpPr>
            <a:spLocks noChangeArrowheads="1"/>
          </p:cNvSpPr>
          <p:nvPr>
            <p:custDataLst>
              <p:tags r:id="rId43"/>
            </p:custDataLst>
          </p:nvPr>
        </p:nvSpPr>
        <p:spPr bwMode="gray">
          <a:xfrm>
            <a:off x="3400425" y="5794632"/>
            <a:ext cx="119063" cy="1031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90" name="Isosceles Triangle 89"/>
          <p:cNvSpPr/>
          <p:nvPr>
            <p:custDataLst>
              <p:tags r:id="rId44"/>
            </p:custDataLst>
          </p:nvPr>
        </p:nvSpPr>
        <p:spPr bwMode="gray">
          <a:xfrm>
            <a:off x="6045200" y="4108552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1" name="Isosceles Triangle 130"/>
          <p:cNvSpPr/>
          <p:nvPr>
            <p:custDataLst>
              <p:tags r:id="rId45"/>
            </p:custDataLst>
          </p:nvPr>
        </p:nvSpPr>
        <p:spPr bwMode="gray">
          <a:xfrm>
            <a:off x="5343525" y="4108552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71" name="AutoShape 93"/>
          <p:cNvSpPr>
            <a:spLocks noChangeArrowheads="1"/>
          </p:cNvSpPr>
          <p:nvPr>
            <p:custDataLst>
              <p:tags r:id="rId46"/>
            </p:custDataLst>
          </p:nvPr>
        </p:nvSpPr>
        <p:spPr bwMode="gray">
          <a:xfrm>
            <a:off x="2644775" y="5794632"/>
            <a:ext cx="119063" cy="1031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115" name="Isosceles Triangle 114"/>
          <p:cNvSpPr/>
          <p:nvPr>
            <p:custDataLst>
              <p:tags r:id="rId47"/>
            </p:custDataLst>
          </p:nvPr>
        </p:nvSpPr>
        <p:spPr bwMode="gray">
          <a:xfrm>
            <a:off x="4156075" y="4108552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73" name="AutoShape 77"/>
          <p:cNvSpPr>
            <a:spLocks noChangeArrowheads="1"/>
          </p:cNvSpPr>
          <p:nvPr>
            <p:custDataLst>
              <p:tags r:id="rId48"/>
            </p:custDataLst>
          </p:nvPr>
        </p:nvSpPr>
        <p:spPr bwMode="gray">
          <a:xfrm>
            <a:off x="5721350" y="3710090"/>
            <a:ext cx="119063" cy="1031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Isosceles Triangle 121"/>
          <p:cNvSpPr/>
          <p:nvPr>
            <p:custDataLst>
              <p:tags r:id="rId49"/>
            </p:custDataLst>
          </p:nvPr>
        </p:nvSpPr>
        <p:spPr bwMode="gray">
          <a:xfrm>
            <a:off x="4803775" y="5054702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2" name="Isosceles Triangle 171"/>
          <p:cNvSpPr/>
          <p:nvPr>
            <p:custDataLst>
              <p:tags r:id="rId50"/>
            </p:custDataLst>
          </p:nvPr>
        </p:nvSpPr>
        <p:spPr bwMode="gray">
          <a:xfrm>
            <a:off x="5721350" y="4657827"/>
            <a:ext cx="119063" cy="1031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77" name="Rectangle 207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935038" y="2897290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TEIAS</a:t>
            </a:r>
          </a:p>
        </p:txBody>
      </p:sp>
      <p:sp>
        <p:nvSpPr>
          <p:cNvPr id="1078" name="Rectangle 39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935038" y="2194027"/>
            <a:ext cx="104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Ministry of Energy</a:t>
            </a:r>
            <a:endParaRPr lang="tr-TR" sz="1000">
              <a:solidFill>
                <a:srgbClr val="000000"/>
              </a:solidFill>
              <a:cs typeface="Arial" charset="0"/>
            </a:endParaRPr>
          </a:p>
          <a:p>
            <a:r>
              <a:rPr lang="tr-TR" sz="1000">
                <a:solidFill>
                  <a:srgbClr val="000000"/>
                </a:solidFill>
                <a:cs typeface="Arial" charset="0"/>
              </a:rPr>
              <a:t>and </a:t>
            </a:r>
          </a:p>
          <a:p>
            <a:r>
              <a:rPr lang="tr-TR" sz="1000">
                <a:solidFill>
                  <a:srgbClr val="000000"/>
                </a:solidFill>
                <a:cs typeface="Arial" charset="0"/>
              </a:rPr>
              <a:t>Natural Resources</a:t>
            </a:r>
            <a:endParaRPr lang="en-US" sz="1000">
              <a:solidFill>
                <a:srgbClr val="000000"/>
              </a:solidFill>
              <a:cs typeface="Arial" charset="0"/>
            </a:endParaRPr>
          </a:p>
        </p:txBody>
      </p:sp>
      <p:sp useBgFill="1">
        <p:nvSpPr>
          <p:cNvPr id="1079" name="Rectangle 4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3305175" y="2343252"/>
            <a:ext cx="1171575" cy="2444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800">
                <a:solidFill>
                  <a:srgbClr val="000000"/>
                </a:solidFill>
                <a:cs typeface="Arial" charset="0"/>
              </a:rPr>
              <a:t>March 13</a:t>
            </a:r>
            <a:br>
              <a:rPr lang="en-US" sz="800">
                <a:solidFill>
                  <a:srgbClr val="000000"/>
                </a:solidFill>
                <a:cs typeface="Arial" charset="0"/>
              </a:rPr>
            </a:br>
            <a:r>
              <a:rPr lang="en-US" sz="800">
                <a:solidFill>
                  <a:srgbClr val="000000"/>
                </a:solidFill>
                <a:cs typeface="Arial" charset="0"/>
              </a:rPr>
              <a:t>1</a:t>
            </a:r>
            <a:r>
              <a:rPr lang="en-US" sz="800" baseline="30000">
                <a:solidFill>
                  <a:srgbClr val="000000"/>
                </a:solidFill>
                <a:cs typeface="Arial" charset="0"/>
              </a:rPr>
              <a:t>st</a:t>
            </a:r>
            <a:r>
              <a:rPr lang="en-US" sz="800">
                <a:solidFill>
                  <a:srgbClr val="000000"/>
                </a:solidFill>
                <a:cs typeface="Arial" charset="0"/>
              </a:rPr>
              <a:t> working group meeting</a:t>
            </a:r>
          </a:p>
        </p:txBody>
      </p:sp>
      <p:sp>
        <p:nvSpPr>
          <p:cNvPr id="1080" name="Rectangle 47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935038" y="1895577"/>
            <a:ext cx="457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fld id="{8C58FEBC-A893-4C31-9609-41BE5C47DE86}" type="datetime'''''A''ct''''''''''''i''''''''''''v''''i''''''''''''''t''y'">
              <a:rPr lang="en-US" sz="1000" b="1">
                <a:solidFill>
                  <a:srgbClr val="000000"/>
                </a:solidFill>
                <a:cs typeface="Arial" charset="0"/>
                <a:sym typeface="Arial" charset="0"/>
              </a:rPr>
              <a:pPr/>
              <a:t>Activity</a:t>
            </a:fld>
            <a:endParaRPr lang="en-US" sz="1000" b="1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081" name="Rectangle 16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935038" y="5775582"/>
            <a:ext cx="6048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Milestones</a:t>
            </a:r>
          </a:p>
        </p:txBody>
      </p:sp>
      <p:sp useBgFill="1">
        <p:nvSpPr>
          <p:cNvPr id="1082" name="Rectangle 88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4313238" y="5924807"/>
            <a:ext cx="342900" cy="122237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fld id="{B036117B-1243-4513-A381-5CBDCD16BC65}" type="datetime'''''''''''''''3''/''''2''''6''''''/''''''''''''12'''''''''">
              <a:rPr lang="en-US" sz="800">
                <a:solidFill>
                  <a:srgbClr val="000000"/>
                </a:solidFill>
                <a:cs typeface="Arial" charset="0"/>
                <a:sym typeface="Arial" charset="0"/>
              </a:rPr>
              <a:pPr/>
              <a:t>3/26/12</a:t>
            </a:fld>
            <a:endParaRPr lang="en-US" sz="80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 useBgFill="1">
        <p:nvSpPr>
          <p:cNvPr id="1083" name="Rectangle 75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3198813" y="5924807"/>
            <a:ext cx="522287" cy="2444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800">
                <a:solidFill>
                  <a:srgbClr val="000000"/>
                </a:solidFill>
                <a:cs typeface="Arial" charset="0"/>
              </a:rPr>
              <a:t>MoEN </a:t>
            </a:r>
            <a:br>
              <a:rPr lang="en-US" sz="800">
                <a:solidFill>
                  <a:srgbClr val="000000"/>
                </a:solidFill>
                <a:cs typeface="Arial" charset="0"/>
              </a:rPr>
            </a:br>
            <a:r>
              <a:rPr lang="en-US" sz="800">
                <a:solidFill>
                  <a:srgbClr val="000000"/>
                </a:solidFill>
                <a:cs typeface="Arial" charset="0"/>
              </a:rPr>
              <a:t>visit to EEX</a:t>
            </a:r>
          </a:p>
        </p:txBody>
      </p:sp>
      <p:sp>
        <p:nvSpPr>
          <p:cNvPr id="1086" name="Rectangle 50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935038" y="5035652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Capital Markets Board </a:t>
            </a:r>
          </a:p>
        </p:txBody>
      </p:sp>
      <p:sp>
        <p:nvSpPr>
          <p:cNvPr id="1087" name="Rectangle 504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935038" y="4638777"/>
            <a:ext cx="14271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Ministry of Development  </a:t>
            </a:r>
          </a:p>
        </p:txBody>
      </p:sp>
      <p:sp>
        <p:nvSpPr>
          <p:cNvPr id="1088" name="Rectangle 504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935038" y="4089502"/>
            <a:ext cx="1039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Undersecretary of </a:t>
            </a:r>
            <a:br>
              <a:rPr lang="en-US" sz="1000">
                <a:solidFill>
                  <a:srgbClr val="000000"/>
                </a:solidFill>
                <a:cs typeface="Arial" charset="0"/>
              </a:rPr>
            </a:br>
            <a:r>
              <a:rPr lang="en-US" sz="1000">
                <a:solidFill>
                  <a:srgbClr val="000000"/>
                </a:solidFill>
                <a:cs typeface="Arial" charset="0"/>
              </a:rPr>
              <a:t>Treasury</a:t>
            </a:r>
          </a:p>
        </p:txBody>
      </p:sp>
      <p:sp>
        <p:nvSpPr>
          <p:cNvPr id="1089" name="Rectangle 42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935038" y="3691040"/>
            <a:ext cx="10620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Ministry of Finance</a:t>
            </a:r>
          </a:p>
        </p:txBody>
      </p:sp>
      <p:sp>
        <p:nvSpPr>
          <p:cNvPr id="1090" name="Rectangle 37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935038" y="3294165"/>
            <a:ext cx="3667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1000">
                <a:solidFill>
                  <a:srgbClr val="000000"/>
                </a:solidFill>
                <a:cs typeface="Arial" charset="0"/>
              </a:rPr>
              <a:t>EMRA</a:t>
            </a:r>
          </a:p>
        </p:txBody>
      </p:sp>
      <p:sp useBgFill="1">
        <p:nvSpPr>
          <p:cNvPr id="1091" name="Rectangle 190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2211388" y="5916869"/>
            <a:ext cx="817562" cy="2444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800">
                <a:solidFill>
                  <a:srgbClr val="000000"/>
                </a:solidFill>
                <a:cs typeface="Arial" charset="0"/>
              </a:rPr>
              <a:t>Kick off with Press</a:t>
            </a:r>
            <a:br>
              <a:rPr lang="en-US" sz="800">
                <a:solidFill>
                  <a:srgbClr val="000000"/>
                </a:solidFill>
                <a:cs typeface="Arial" charset="0"/>
              </a:rPr>
            </a:br>
            <a:r>
              <a:rPr lang="en-US" sz="800">
                <a:solidFill>
                  <a:srgbClr val="000000"/>
                </a:solidFill>
                <a:cs typeface="Arial" charset="0"/>
              </a:rPr>
              <a:t>Conference PWC Study</a:t>
            </a:r>
          </a:p>
        </p:txBody>
      </p:sp>
      <p:sp useBgFill="1">
        <p:nvSpPr>
          <p:cNvPr id="1092" name="Rectangle 497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4211638" y="5916869"/>
            <a:ext cx="979487" cy="2444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800">
                <a:solidFill>
                  <a:srgbClr val="000000"/>
                </a:solidFill>
                <a:cs typeface="Arial" charset="0"/>
              </a:rPr>
              <a:t>Coordination Meeting with</a:t>
            </a:r>
            <a:br>
              <a:rPr lang="en-US" sz="800">
                <a:solidFill>
                  <a:srgbClr val="000000"/>
                </a:solidFill>
                <a:cs typeface="Arial" charset="0"/>
              </a:rPr>
            </a:br>
            <a:r>
              <a:rPr lang="en-US" sz="800">
                <a:solidFill>
                  <a:srgbClr val="000000"/>
                </a:solidFill>
                <a:cs typeface="Arial" charset="0"/>
              </a:rPr>
              <a:t>M. Kilci + ETD</a:t>
            </a:r>
          </a:p>
        </p:txBody>
      </p:sp>
      <p:sp useBgFill="1">
        <p:nvSpPr>
          <p:cNvPr id="1094" name="Rectangle 497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5699125" y="5935919"/>
            <a:ext cx="817563" cy="2444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800">
                <a:solidFill>
                  <a:srgbClr val="000000"/>
                </a:solidFill>
                <a:cs typeface="Arial" charset="0"/>
              </a:rPr>
              <a:t>Coordination Meeting with</a:t>
            </a:r>
            <a:br>
              <a:rPr lang="en-US" sz="800">
                <a:solidFill>
                  <a:srgbClr val="000000"/>
                </a:solidFill>
                <a:cs typeface="Arial" charset="0"/>
              </a:rPr>
            </a:br>
            <a:r>
              <a:rPr lang="en-US" sz="800">
                <a:solidFill>
                  <a:srgbClr val="000000"/>
                </a:solidFill>
                <a:cs typeface="Arial" charset="0"/>
              </a:rPr>
              <a:t>M. Kilci + ETD</a:t>
            </a:r>
          </a:p>
        </p:txBody>
      </p:sp>
      <p:sp>
        <p:nvSpPr>
          <p:cNvPr id="1095" name="TextBox 115"/>
          <p:cNvSpPr txBox="1"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3132138" y="4191102"/>
            <a:ext cx="16160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/>
              <a:t>               March 21</a:t>
            </a:r>
          </a:p>
          <a:p>
            <a:pPr algn="ctr"/>
            <a:r>
              <a:rPr lang="tr-TR" sz="800"/>
              <a:t>DG of Banking and Exchange</a:t>
            </a:r>
            <a:endParaRPr lang="en-US" sz="800"/>
          </a:p>
        </p:txBody>
      </p:sp>
      <p:sp>
        <p:nvSpPr>
          <p:cNvPr id="1096" name="TextBox 129"/>
          <p:cNvSpPr txBox="1"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4491038" y="5127727"/>
            <a:ext cx="7921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/>
              <a:t>April 2 - CMB</a:t>
            </a:r>
            <a:endParaRPr lang="en-GB" sz="800"/>
          </a:p>
        </p:txBody>
      </p:sp>
      <p:sp>
        <p:nvSpPr>
          <p:cNvPr id="1097" name="TextBox 131"/>
          <p:cNvSpPr txBox="1"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5940425" y="3614840"/>
            <a:ext cx="15113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/>
              <a:t>April 19</a:t>
            </a:r>
            <a:br>
              <a:rPr lang="en-US" sz="800"/>
            </a:br>
            <a:r>
              <a:rPr lang="en-US" sz="800"/>
              <a:t>Ministry of Finance</a:t>
            </a:r>
          </a:p>
        </p:txBody>
      </p:sp>
      <p:sp>
        <p:nvSpPr>
          <p:cNvPr id="1098" name="TextBox 180"/>
          <p:cNvSpPr txBox="1"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5867400" y="4499077"/>
            <a:ext cx="17272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/>
              <a:t>April 19</a:t>
            </a:r>
          </a:p>
          <a:p>
            <a:r>
              <a:rPr lang="en-US" sz="800"/>
              <a:t>Transportation, Energy and Logistics Dept.</a:t>
            </a:r>
          </a:p>
        </p:txBody>
      </p:sp>
      <p:sp>
        <p:nvSpPr>
          <p:cNvPr id="1099" name="TextBox 115"/>
          <p:cNvSpPr txBox="1"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4572000" y="4191102"/>
            <a:ext cx="1654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800"/>
              <a:t>April 12</a:t>
            </a:r>
            <a:endParaRPr lang="en-US" sz="800"/>
          </a:p>
          <a:p>
            <a:pPr algn="ctr"/>
            <a:r>
              <a:rPr lang="tr-TR" sz="800"/>
              <a:t>DG of </a:t>
            </a:r>
            <a:r>
              <a:rPr lang="en-US" sz="800"/>
              <a:t>State Owned</a:t>
            </a:r>
            <a:r>
              <a:rPr lang="tr-TR" sz="800"/>
              <a:t> Enterprises</a:t>
            </a:r>
            <a:endParaRPr lang="en-US" sz="800"/>
          </a:p>
        </p:txBody>
      </p:sp>
      <p:sp>
        <p:nvSpPr>
          <p:cNvPr id="1100" name="TextBox 115"/>
          <p:cNvSpPr txBox="1"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6156325" y="4046640"/>
            <a:ext cx="11525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800"/>
              <a:t>April 25</a:t>
            </a:r>
            <a:endParaRPr lang="en-US" sz="800"/>
          </a:p>
          <a:p>
            <a:r>
              <a:rPr lang="tr-TR" sz="800"/>
              <a:t>DG of Banking and</a:t>
            </a:r>
          </a:p>
          <a:p>
            <a:r>
              <a:rPr lang="tr-TR" sz="800"/>
              <a:t>Exchange, Round 2</a:t>
            </a:r>
            <a:endParaRPr lang="en-US" sz="800"/>
          </a:p>
        </p:txBody>
      </p:sp>
      <p:sp>
        <p:nvSpPr>
          <p:cNvPr id="1101" name="TextBox 131"/>
          <p:cNvSpPr txBox="1"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4508500" y="2294040"/>
            <a:ext cx="12160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/>
              <a:t>April 4</a:t>
            </a:r>
            <a:br>
              <a:rPr lang="en-US" sz="800"/>
            </a:br>
            <a:r>
              <a:rPr lang="en-US" sz="800"/>
              <a:t>Meeting with Mr. Kilci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7682" name="Object 2" hidden="1"/>
          <p:cNvGraphicFramePr>
            <a:graphicFrameLocks noChangeAspect="1"/>
          </p:cNvGraphicFramePr>
          <p:nvPr/>
        </p:nvGraphicFramePr>
        <p:xfrm>
          <a:off x="0" y="0"/>
          <a:ext cx="146538" cy="158750"/>
        </p:xfrm>
        <a:graphic>
          <a:graphicData uri="http://schemas.openxmlformats.org/presentationml/2006/ole">
            <p:oleObj spid="_x0000_s52226" name="think-cell Slide" r:id="rId28" imgW="360" imgH="360" progId="">
              <p:embed/>
            </p:oleObj>
          </a:graphicData>
        </a:graphic>
      </p:graphicFrame>
      <p:sp>
        <p:nvSpPr>
          <p:cNvPr id="967685" name="Titel 1"/>
          <p:cNvSpPr>
            <a:spLocks/>
          </p:cNvSpPr>
          <p:nvPr>
            <p:custDataLst>
              <p:tags r:id="rId2"/>
            </p:custDataLst>
          </p:nvPr>
        </p:nvSpPr>
        <p:spPr bwMode="gray">
          <a:xfrm>
            <a:off x="590552" y="393700"/>
            <a:ext cx="8031773" cy="863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18000" rIns="0" bIns="0"/>
          <a:lstStyle/>
          <a:p>
            <a:pPr>
              <a:tabLst>
                <a:tab pos="2601913" algn="l"/>
              </a:tabLst>
            </a:pPr>
            <a:r>
              <a:rPr lang="en-US" sz="2400" dirty="0" smtClean="0">
                <a:solidFill>
                  <a:srgbClr val="0050A6"/>
                </a:solidFill>
              </a:rPr>
              <a:t>Current Status of </a:t>
            </a:r>
            <a:r>
              <a:rPr lang="tr-TR" sz="2400" dirty="0" smtClean="0">
                <a:solidFill>
                  <a:srgbClr val="0050A6"/>
                </a:solidFill>
              </a:rPr>
              <a:t>P</a:t>
            </a:r>
            <a:r>
              <a:rPr lang="en-US" sz="2400" dirty="0" err="1" smtClean="0">
                <a:solidFill>
                  <a:srgbClr val="0050A6"/>
                </a:solidFill>
              </a:rPr>
              <a:t>ower</a:t>
            </a:r>
            <a:r>
              <a:rPr lang="en-US" sz="2400" dirty="0" smtClean="0">
                <a:solidFill>
                  <a:srgbClr val="0050A6"/>
                </a:solidFill>
              </a:rPr>
              <a:t> </a:t>
            </a:r>
            <a:r>
              <a:rPr lang="tr-TR" sz="2400" dirty="0" smtClean="0">
                <a:solidFill>
                  <a:srgbClr val="0050A6"/>
                </a:solidFill>
              </a:rPr>
              <a:t>E</a:t>
            </a:r>
            <a:r>
              <a:rPr lang="en-US" sz="2400" dirty="0" err="1" smtClean="0">
                <a:solidFill>
                  <a:srgbClr val="0050A6"/>
                </a:solidFill>
              </a:rPr>
              <a:t>xchange</a:t>
            </a:r>
            <a:r>
              <a:rPr lang="en-US" sz="2400" dirty="0" smtClean="0">
                <a:solidFill>
                  <a:srgbClr val="0050A6"/>
                </a:solidFill>
              </a:rPr>
              <a:t> </a:t>
            </a:r>
            <a:r>
              <a:rPr lang="tr-TR" sz="2400" dirty="0" smtClean="0">
                <a:solidFill>
                  <a:srgbClr val="0050A6"/>
                </a:solidFill>
              </a:rPr>
              <a:t>M</a:t>
            </a:r>
            <a:r>
              <a:rPr lang="en-US" sz="2400" dirty="0" err="1" smtClean="0">
                <a:solidFill>
                  <a:srgbClr val="0050A6"/>
                </a:solidFill>
              </a:rPr>
              <a:t>arket</a:t>
            </a:r>
            <a:r>
              <a:rPr lang="tr-TR" sz="2400" dirty="0" smtClean="0">
                <a:solidFill>
                  <a:srgbClr val="0050A6"/>
                </a:solidFill>
              </a:rPr>
              <a:t> : Physical Spot Exchange in Focus</a:t>
            </a:r>
            <a:endParaRPr lang="en-GB" sz="2400" dirty="0">
              <a:solidFill>
                <a:srgbClr val="0050A6"/>
              </a:solidFill>
            </a:endParaRPr>
          </a:p>
        </p:txBody>
      </p:sp>
      <p:sp>
        <p:nvSpPr>
          <p:cNvPr id="967686" name="AutoShape 3"/>
          <p:cNvSpPr>
            <a:spLocks noChangeArrowheads="1"/>
          </p:cNvSpPr>
          <p:nvPr/>
        </p:nvSpPr>
        <p:spPr bwMode="auto">
          <a:xfrm rot="-5400000">
            <a:off x="1217537" y="5810407"/>
            <a:ext cx="390191" cy="108437"/>
          </a:xfrm>
          <a:prstGeom prst="rightArrow">
            <a:avLst>
              <a:gd name="adj1" fmla="val 50000"/>
              <a:gd name="adj2" fmla="val 133108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687" name="Rectangle 13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4948" y="6053370"/>
            <a:ext cx="4750777" cy="40005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000" b="1">
                <a:solidFill>
                  <a:srgbClr val="FFFFFF"/>
                </a:solidFill>
                <a:ea typeface="ＭＳ Ｐゴシック"/>
                <a:cs typeface="ＭＳ Ｐゴシック"/>
              </a:rPr>
              <a:t>Clearing house Takasbank</a:t>
            </a:r>
          </a:p>
        </p:txBody>
      </p:sp>
      <p:sp>
        <p:nvSpPr>
          <p:cNvPr id="967688" name="Rectangle 136"/>
          <p:cNvSpPr>
            <a:spLocks noChangeArrowheads="1"/>
          </p:cNvSpPr>
          <p:nvPr/>
        </p:nvSpPr>
        <p:spPr bwMode="auto">
          <a:xfrm>
            <a:off x="594946" y="2710094"/>
            <a:ext cx="1992923" cy="2959437"/>
          </a:xfrm>
          <a:prstGeom prst="rect">
            <a:avLst/>
          </a:prstGeom>
          <a:solidFill>
            <a:srgbClr val="C0C0C0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Commercial market operator: </a:t>
            </a:r>
            <a:r>
              <a:rPr lang="tr-TR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Borsa İstanbul</a:t>
            </a:r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/>
            </a:r>
            <a:b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</a:br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689" name="Rectangle 7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22938" y="1341670"/>
            <a:ext cx="6248400" cy="503238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ea typeface="ＭＳ Ｐゴシック"/>
                <a:cs typeface="ＭＳ Ｐゴシック"/>
              </a:rPr>
              <a:t>EMRA</a:t>
            </a:r>
          </a:p>
        </p:txBody>
      </p:sp>
      <p:sp>
        <p:nvSpPr>
          <p:cNvPr id="3108" name="Rectangle 13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077354" y="2710095"/>
            <a:ext cx="1993846" cy="2700000"/>
          </a:xfrm>
          <a:prstGeom prst="rect">
            <a:avLst/>
          </a:prstGeom>
          <a:solidFill>
            <a:srgbClr val="C0C0C0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tr-TR" sz="1200" b="1" dirty="0">
                <a:solidFill>
                  <a:srgbClr val="000000"/>
                </a:solidFill>
              </a:rPr>
              <a:t>System</a:t>
            </a:r>
            <a:r>
              <a:rPr lang="tr-TR" sz="1200" b="1" strike="sngStrike" dirty="0">
                <a:solidFill>
                  <a:srgbClr val="000000"/>
                </a:solidFill>
              </a:rPr>
              <a:t> </a:t>
            </a:r>
            <a:r>
              <a:rPr lang="en-US" sz="1200" b="1" dirty="0">
                <a:solidFill>
                  <a:srgbClr val="000000"/>
                </a:solidFill>
              </a:rPr>
              <a:t>operator: TE</a:t>
            </a:r>
            <a:r>
              <a:rPr lang="tr-TR" sz="1200" b="1" dirty="0">
                <a:solidFill>
                  <a:srgbClr val="000000"/>
                </a:solidFill>
              </a:rPr>
              <a:t>İAŞ</a:t>
            </a:r>
            <a:endParaRPr lang="en-US" sz="1200" b="1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67691" name="Rectangle 13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68215" y="3961048"/>
            <a:ext cx="1853712" cy="593725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  <a:t>Function:</a:t>
            </a:r>
            <a:b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</a:br>
            <a: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  <a:t>Futures exchange</a:t>
            </a:r>
          </a:p>
        </p:txBody>
      </p:sp>
      <p:sp>
        <p:nvSpPr>
          <p:cNvPr id="967692" name="Rectangle 7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4946" y="1341670"/>
            <a:ext cx="1096108" cy="503238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ea typeface="ＭＳ Ｐゴシック"/>
                <a:cs typeface="ＭＳ Ｐゴシック"/>
              </a:rPr>
              <a:t>Capital </a:t>
            </a:r>
            <a:r>
              <a:rPr lang="tr-TR" sz="1200" b="1">
                <a:solidFill>
                  <a:srgbClr val="FFFFFF"/>
                </a:solidFill>
                <a:ea typeface="ＭＳ Ｐゴシック"/>
                <a:cs typeface="ＭＳ Ｐゴシック"/>
              </a:rPr>
              <a:t>M</a:t>
            </a:r>
            <a:r>
              <a:rPr lang="en-US" sz="1200" b="1">
                <a:solidFill>
                  <a:srgbClr val="FFFFFF"/>
                </a:solidFill>
                <a:ea typeface="ＭＳ Ｐゴシック"/>
                <a:cs typeface="ＭＳ Ｐゴシック"/>
              </a:rPr>
              <a:t>arkets </a:t>
            </a:r>
            <a:r>
              <a:rPr lang="tr-TR" sz="1200" b="1">
                <a:solidFill>
                  <a:srgbClr val="FFFFFF"/>
                </a:solidFill>
                <a:ea typeface="ＭＳ Ｐゴシック"/>
                <a:cs typeface="ＭＳ Ｐゴシック"/>
              </a:rPr>
              <a:t>B</a:t>
            </a:r>
            <a:r>
              <a:rPr lang="en-US" sz="1200" b="1">
                <a:solidFill>
                  <a:srgbClr val="FFFFFF"/>
                </a:solidFill>
                <a:ea typeface="ＭＳ Ｐゴシック"/>
                <a:cs typeface="ＭＳ Ｐゴシック"/>
              </a:rPr>
              <a:t>oard</a:t>
            </a:r>
          </a:p>
        </p:txBody>
      </p:sp>
      <p:grpSp>
        <p:nvGrpSpPr>
          <p:cNvPr id="2" name="Group 18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627185" y="3861036"/>
            <a:ext cx="266700" cy="288925"/>
            <a:chOff x="67" y="2276"/>
            <a:chExt cx="182" cy="182"/>
          </a:xfrm>
        </p:grpSpPr>
        <p:sp>
          <p:nvSpPr>
            <p:cNvPr id="967725" name="Oval 19"/>
            <p:cNvSpPr>
              <a:spLocks noChangeArrowheads="1"/>
            </p:cNvSpPr>
            <p:nvPr/>
          </p:nvSpPr>
          <p:spPr bwMode="auto">
            <a:xfrm>
              <a:off x="67" y="2276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>
                <a:solidFill>
                  <a:srgbClr val="000000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967726" name="Oval 20"/>
            <p:cNvSpPr>
              <a:spLocks noChangeArrowheads="1"/>
            </p:cNvSpPr>
            <p:nvPr/>
          </p:nvSpPr>
          <p:spPr bwMode="auto">
            <a:xfrm>
              <a:off x="95" y="2305"/>
              <a:ext cx="125" cy="125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400">
                  <a:solidFill>
                    <a:srgbClr val="000000"/>
                  </a:solidFill>
                  <a:ea typeface="ＭＳ Ｐゴシック"/>
                  <a:cs typeface="ＭＳ Ｐゴシック"/>
                </a:rPr>
                <a:t>1</a:t>
              </a:r>
              <a:endParaRPr lang="en-US" sz="1400">
                <a:solidFill>
                  <a:srgbClr val="000000"/>
                </a:solidFill>
                <a:ea typeface="ＭＳ Ｐゴシック"/>
                <a:cs typeface="ＭＳ Ｐゴシック"/>
              </a:endParaRPr>
            </a:p>
          </p:txBody>
        </p:sp>
      </p:grpSp>
      <p:sp>
        <p:nvSpPr>
          <p:cNvPr id="967694" name="Rectangle 13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44360" y="3976920"/>
            <a:ext cx="1861038" cy="577850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  <a:t>Function:</a:t>
            </a:r>
            <a:b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</a:br>
            <a: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  <a:t>Balancing</a:t>
            </a:r>
          </a:p>
        </p:txBody>
      </p:sp>
      <p:grpSp>
        <p:nvGrpSpPr>
          <p:cNvPr id="3" name="Group 22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6076952" y="3861036"/>
            <a:ext cx="266700" cy="288925"/>
            <a:chOff x="67" y="2276"/>
            <a:chExt cx="182" cy="182"/>
          </a:xfrm>
        </p:grpSpPr>
        <p:sp>
          <p:nvSpPr>
            <p:cNvPr id="967723" name="Oval 23"/>
            <p:cNvSpPr>
              <a:spLocks noChangeArrowheads="1"/>
            </p:cNvSpPr>
            <p:nvPr/>
          </p:nvSpPr>
          <p:spPr bwMode="auto">
            <a:xfrm>
              <a:off x="67" y="2276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>
                <a:solidFill>
                  <a:srgbClr val="000000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967724" name="Oval 24"/>
            <p:cNvSpPr>
              <a:spLocks noChangeArrowheads="1"/>
            </p:cNvSpPr>
            <p:nvPr/>
          </p:nvSpPr>
          <p:spPr bwMode="auto">
            <a:xfrm>
              <a:off x="95" y="2305"/>
              <a:ext cx="125" cy="125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solidFill>
                    <a:srgbClr val="000000"/>
                  </a:solidFill>
                  <a:ea typeface="ＭＳ Ｐゴシック"/>
                  <a:cs typeface="ＭＳ Ｐゴシック"/>
                </a:rPr>
                <a:t>3</a:t>
              </a:r>
            </a:p>
          </p:txBody>
        </p:sp>
      </p:grpSp>
      <p:sp>
        <p:nvSpPr>
          <p:cNvPr id="967696" name="AutoShape 2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707416" y="2235190"/>
            <a:ext cx="771525" cy="108438"/>
          </a:xfrm>
          <a:prstGeom prst="rightArrow">
            <a:avLst>
              <a:gd name="adj1" fmla="val 50000"/>
              <a:gd name="adj2" fmla="val 164189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697" name="Text Box 28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27186" y="1970323"/>
            <a:ext cx="930520" cy="4603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Financial regulatory supervision</a:t>
            </a:r>
          </a:p>
        </p:txBody>
      </p:sp>
      <p:sp>
        <p:nvSpPr>
          <p:cNvPr id="967698" name="AutoShape 31"/>
          <p:cNvSpPr>
            <a:spLocks noChangeArrowheads="1"/>
          </p:cNvSpPr>
          <p:nvPr/>
        </p:nvSpPr>
        <p:spPr bwMode="auto">
          <a:xfrm rot="5400000">
            <a:off x="6687651" y="2235190"/>
            <a:ext cx="771525" cy="108438"/>
          </a:xfrm>
          <a:prstGeom prst="rightArrow">
            <a:avLst>
              <a:gd name="adj1" fmla="val 50000"/>
              <a:gd name="adj2" fmla="val 164189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699" name="Text Box 32"/>
          <p:cNvSpPr txBox="1">
            <a:spLocks noChangeArrowheads="1"/>
          </p:cNvSpPr>
          <p:nvPr/>
        </p:nvSpPr>
        <p:spPr bwMode="auto">
          <a:xfrm>
            <a:off x="6608886" y="1970323"/>
            <a:ext cx="930520" cy="4603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Technical regulatory supervision</a:t>
            </a:r>
          </a:p>
        </p:txBody>
      </p:sp>
      <p:sp>
        <p:nvSpPr>
          <p:cNvPr id="967700" name="Rectangle 13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144358" y="3286358"/>
            <a:ext cx="1827334" cy="228600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968375" algn="l"/>
              </a:tabLst>
            </a:pPr>
            <a:r>
              <a:rPr lang="en-US" sz="1200">
                <a:solidFill>
                  <a:srgbClr val="000000"/>
                </a:solidFill>
                <a:ea typeface="ＭＳ Ｐゴシック"/>
                <a:cs typeface="Arial" charset="0"/>
              </a:rPr>
              <a:t>Board of Directors</a:t>
            </a:r>
          </a:p>
        </p:txBody>
      </p:sp>
      <p:sp>
        <p:nvSpPr>
          <p:cNvPr id="967701" name="Rectangle 13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335215" y="2710094"/>
            <a:ext cx="1994389" cy="2957697"/>
          </a:xfrm>
          <a:prstGeom prst="rect">
            <a:avLst/>
          </a:prstGeom>
          <a:solidFill>
            <a:srgbClr val="C0C0C0"/>
          </a:solidFill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Commercial market operator: </a:t>
            </a:r>
            <a:r>
              <a:rPr lang="tr-TR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EPİAŞ</a:t>
            </a:r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algn="ctr"/>
            <a:endParaRPr lang="en-US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702" name="Rectangle 13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393831" y="3961048"/>
            <a:ext cx="1861038" cy="593725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  <a:t>Function:</a:t>
            </a:r>
            <a:b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</a:br>
            <a:r>
              <a:rPr lang="en-US" sz="1200">
                <a:solidFill>
                  <a:srgbClr val="000000"/>
                </a:solidFill>
                <a:ea typeface="ＭＳ Ｐゴシック"/>
                <a:cs typeface="ＭＳ Ｐゴシック"/>
              </a:rPr>
              <a:t>Spot/ Intraday exchange</a:t>
            </a:r>
          </a:p>
        </p:txBody>
      </p:sp>
      <p:grpSp>
        <p:nvGrpSpPr>
          <p:cNvPr id="5" name="Group 15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3352800" y="3832461"/>
            <a:ext cx="266700" cy="288925"/>
            <a:chOff x="67" y="2276"/>
            <a:chExt cx="182" cy="182"/>
          </a:xfrm>
        </p:grpSpPr>
        <p:sp>
          <p:nvSpPr>
            <p:cNvPr id="967721" name="Oval 16"/>
            <p:cNvSpPr>
              <a:spLocks noChangeArrowheads="1"/>
            </p:cNvSpPr>
            <p:nvPr/>
          </p:nvSpPr>
          <p:spPr bwMode="auto">
            <a:xfrm>
              <a:off x="67" y="2276"/>
              <a:ext cx="182" cy="182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>
                <a:solidFill>
                  <a:srgbClr val="000000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967722" name="Oval 17"/>
            <p:cNvSpPr>
              <a:spLocks noChangeArrowheads="1"/>
            </p:cNvSpPr>
            <p:nvPr/>
          </p:nvSpPr>
          <p:spPr bwMode="auto">
            <a:xfrm>
              <a:off x="95" y="2305"/>
              <a:ext cx="125" cy="125"/>
            </a:xfrm>
            <a:prstGeom prst="ellipse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400">
                  <a:solidFill>
                    <a:srgbClr val="000000"/>
                  </a:solidFill>
                  <a:ea typeface="ＭＳ Ｐゴシック"/>
                  <a:cs typeface="ＭＳ Ｐゴシック"/>
                </a:rPr>
                <a:t>2</a:t>
              </a:r>
              <a:endParaRPr lang="en-US" sz="1400">
                <a:solidFill>
                  <a:srgbClr val="000000"/>
                </a:solidFill>
                <a:ea typeface="ＭＳ Ｐゴシック"/>
                <a:cs typeface="ＭＳ Ｐゴシック"/>
              </a:endParaRPr>
            </a:p>
          </p:txBody>
        </p:sp>
      </p:grpSp>
      <p:sp>
        <p:nvSpPr>
          <p:cNvPr id="967704" name="Text Box 6"/>
          <p:cNvSpPr txBox="1">
            <a:spLocks noChangeArrowheads="1"/>
          </p:cNvSpPr>
          <p:nvPr/>
        </p:nvSpPr>
        <p:spPr bwMode="auto">
          <a:xfrm>
            <a:off x="3393831" y="3241908"/>
            <a:ext cx="1861038" cy="476250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968375" algn="l"/>
              </a:tabLst>
            </a:pPr>
            <a:r>
              <a:rPr lang="tr-TR" sz="1000" dirty="0">
                <a:solidFill>
                  <a:srgbClr val="000000"/>
                </a:solidFill>
                <a:ea typeface="ＭＳ Ｐゴシック"/>
                <a:cs typeface="Arial" charset="0"/>
              </a:rPr>
              <a:t>Organisational structure</a:t>
            </a:r>
          </a:p>
          <a:p>
            <a:pPr algn="ctr">
              <a:tabLst>
                <a:tab pos="968375" algn="l"/>
              </a:tabLst>
            </a:pPr>
            <a:r>
              <a:rPr lang="tr-TR" sz="10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(the AoA, Sec. Reg.)</a:t>
            </a:r>
            <a:endParaRPr lang="en-US" sz="1000" dirty="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05" name="Text Box 6"/>
          <p:cNvSpPr txBox="1">
            <a:spLocks noChangeArrowheads="1"/>
          </p:cNvSpPr>
          <p:nvPr/>
        </p:nvSpPr>
        <p:spPr bwMode="auto">
          <a:xfrm>
            <a:off x="3335216" y="4605573"/>
            <a:ext cx="1919654" cy="966959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tabLst>
                <a:tab pos="968375" algn="l"/>
              </a:tabLst>
            </a:pPr>
            <a:r>
              <a:rPr lang="en-US" sz="1000" dirty="0">
                <a:solidFill>
                  <a:srgbClr val="000000"/>
                </a:solidFill>
                <a:ea typeface="ＭＳ Ｐゴシック"/>
                <a:cs typeface="Arial" charset="0"/>
              </a:rPr>
              <a:t>Share-</a:t>
            </a:r>
            <a:br>
              <a:rPr lang="en-US" sz="1000" dirty="0">
                <a:solidFill>
                  <a:srgbClr val="000000"/>
                </a:solidFill>
                <a:ea typeface="ＭＳ Ｐゴシック"/>
                <a:cs typeface="Arial" charset="0"/>
              </a:rPr>
            </a:br>
            <a:r>
              <a:rPr lang="en-US" sz="10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holders</a:t>
            </a:r>
            <a:endParaRPr lang="tr-TR" sz="1000" dirty="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06" name="Text Box 6"/>
          <p:cNvSpPr txBox="1">
            <a:spLocks noChangeArrowheads="1"/>
          </p:cNvSpPr>
          <p:nvPr/>
        </p:nvSpPr>
        <p:spPr bwMode="auto">
          <a:xfrm>
            <a:off x="3884737" y="4886558"/>
            <a:ext cx="1329104" cy="210454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tr-TR" sz="9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TEİAŞ                    (30%)</a:t>
            </a:r>
            <a:endParaRPr lang="en-US" sz="900" dirty="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07" name="Text Box 6"/>
          <p:cNvSpPr txBox="1">
            <a:spLocks noChangeArrowheads="1"/>
          </p:cNvSpPr>
          <p:nvPr/>
        </p:nvSpPr>
        <p:spPr bwMode="auto">
          <a:xfrm>
            <a:off x="3884737" y="5113573"/>
            <a:ext cx="1329104" cy="210455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Arial" charset="0"/>
              </a:rPr>
              <a:t>Energy </a:t>
            </a:r>
            <a:r>
              <a:rPr lang="en-US" sz="9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companies</a:t>
            </a:r>
            <a:r>
              <a:rPr lang="tr-TR" sz="9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 (30%)</a:t>
            </a:r>
            <a:endParaRPr lang="en-US" sz="900" dirty="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08" name="Text Box 6"/>
          <p:cNvSpPr txBox="1">
            <a:spLocks noChangeArrowheads="1"/>
          </p:cNvSpPr>
          <p:nvPr/>
        </p:nvSpPr>
        <p:spPr bwMode="auto">
          <a:xfrm>
            <a:off x="3884737" y="4661136"/>
            <a:ext cx="1329104" cy="201612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tr-TR" sz="900" dirty="0">
                <a:solidFill>
                  <a:srgbClr val="000000"/>
                </a:solidFill>
                <a:ea typeface="ＭＳ Ｐゴシック"/>
                <a:cs typeface="Arial" charset="0"/>
              </a:rPr>
              <a:t>Borsa </a:t>
            </a:r>
            <a:r>
              <a:rPr lang="tr-TR" sz="9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İstanbul       (30%)</a:t>
            </a:r>
            <a:endParaRPr lang="en-US" sz="900" dirty="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09" name="AutoShape 41"/>
          <p:cNvSpPr>
            <a:spLocks noChangeArrowheads="1"/>
          </p:cNvSpPr>
          <p:nvPr/>
        </p:nvSpPr>
        <p:spPr bwMode="auto">
          <a:xfrm>
            <a:off x="2605455" y="4138848"/>
            <a:ext cx="713643" cy="119063"/>
          </a:xfrm>
          <a:prstGeom prst="leftRightArrow">
            <a:avLst>
              <a:gd name="adj1" fmla="val 49333"/>
              <a:gd name="adj2" fmla="val 12514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710" name="Text Box 42"/>
          <p:cNvSpPr txBox="1">
            <a:spLocks noChangeArrowheads="1"/>
          </p:cNvSpPr>
          <p:nvPr/>
        </p:nvSpPr>
        <p:spPr bwMode="auto">
          <a:xfrm>
            <a:off x="2787163" y="4015023"/>
            <a:ext cx="332643" cy="3603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Data</a:t>
            </a:r>
            <a:b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</a:b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flow </a:t>
            </a:r>
          </a:p>
        </p:txBody>
      </p:sp>
      <p:sp>
        <p:nvSpPr>
          <p:cNvPr id="967711" name="AutoShape 3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 rot="5400000">
            <a:off x="3963501" y="2249478"/>
            <a:ext cx="771525" cy="108438"/>
          </a:xfrm>
          <a:prstGeom prst="rightArrow">
            <a:avLst>
              <a:gd name="adj1" fmla="val 50000"/>
              <a:gd name="adj2" fmla="val 164189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712" name="Text Box 32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884736" y="1984611"/>
            <a:ext cx="930519" cy="4603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Technical regulatory supervision</a:t>
            </a:r>
          </a:p>
        </p:txBody>
      </p:sp>
      <p:sp>
        <p:nvSpPr>
          <p:cNvPr id="967713" name="Text Box 6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60891" y="4626207"/>
            <a:ext cx="1861038" cy="924783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tabLst>
                <a:tab pos="968375" algn="l"/>
              </a:tabLst>
            </a:pPr>
            <a:r>
              <a:rPr lang="en-US" sz="900">
                <a:solidFill>
                  <a:srgbClr val="000000"/>
                </a:solidFill>
                <a:ea typeface="ＭＳ Ｐゴシック"/>
                <a:cs typeface="Arial" charset="0"/>
              </a:rPr>
              <a:t>Share-</a:t>
            </a:r>
            <a:br>
              <a:rPr lang="en-US" sz="900">
                <a:solidFill>
                  <a:srgbClr val="000000"/>
                </a:solidFill>
                <a:ea typeface="ＭＳ Ｐゴシック"/>
                <a:cs typeface="Arial" charset="0"/>
              </a:rPr>
            </a:br>
            <a:r>
              <a:rPr lang="en-US" sz="900">
                <a:solidFill>
                  <a:srgbClr val="000000"/>
                </a:solidFill>
                <a:ea typeface="ＭＳ Ｐゴシック"/>
                <a:cs typeface="Arial" charset="0"/>
              </a:rPr>
              <a:t>holders</a:t>
            </a:r>
            <a:endParaRPr lang="tr-TR" sz="90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14" name="Text Box 6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192823" y="4907195"/>
            <a:ext cx="1288074" cy="179388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tr-TR" sz="900">
                <a:solidFill>
                  <a:srgbClr val="000000"/>
                </a:solidFill>
                <a:ea typeface="ＭＳ Ｐゴシック"/>
                <a:cs typeface="Arial" charset="0"/>
              </a:rPr>
              <a:t>İSE and VOB members</a:t>
            </a:r>
            <a:endParaRPr lang="en-US" sz="90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15" name="Text Box 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192823" y="5134208"/>
            <a:ext cx="1288074" cy="188912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tr-TR" sz="900">
                <a:solidFill>
                  <a:srgbClr val="000000"/>
                </a:solidFill>
                <a:ea typeface="ＭＳ Ｐゴシック"/>
                <a:cs typeface="Arial" charset="0"/>
              </a:rPr>
              <a:t>Strategic partners (tbd)</a:t>
            </a:r>
            <a:endParaRPr lang="en-US" sz="90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16" name="Text Box 6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192823" y="4681773"/>
            <a:ext cx="1288074" cy="180975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tr-TR" sz="900">
                <a:solidFill>
                  <a:srgbClr val="000000"/>
                </a:solidFill>
                <a:ea typeface="ＭＳ Ｐゴシック"/>
                <a:cs typeface="Arial" charset="0"/>
              </a:rPr>
              <a:t>Treasury (privatization)</a:t>
            </a:r>
            <a:endParaRPr lang="en-US" sz="90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  <p:sp>
        <p:nvSpPr>
          <p:cNvPr id="967717" name="AutoShape 4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345723" y="4138848"/>
            <a:ext cx="715108" cy="119063"/>
          </a:xfrm>
          <a:prstGeom prst="leftRightArrow">
            <a:avLst>
              <a:gd name="adj1" fmla="val 49333"/>
              <a:gd name="adj2" fmla="val 125403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718" name="Text Box 42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528897" y="4015023"/>
            <a:ext cx="332642" cy="3603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Data</a:t>
            </a:r>
            <a:b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</a:b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flow</a:t>
            </a:r>
            <a:r>
              <a:rPr lang="tr-TR" sz="1000">
                <a:solidFill>
                  <a:srgbClr val="000000"/>
                </a:solidFill>
                <a:ea typeface="ＭＳ Ｐゴシック"/>
                <a:cs typeface="ＭＳ Ｐゴシック"/>
              </a:rPr>
              <a:t>*</a:t>
            </a:r>
            <a:r>
              <a:rPr lang="en-US" sz="1000">
                <a:solidFill>
                  <a:srgbClr val="000000"/>
                </a:solidFill>
                <a:ea typeface="ＭＳ Ｐゴシック"/>
                <a:cs typeface="ＭＳ Ｐゴシック"/>
              </a:rPr>
              <a:t> </a:t>
            </a:r>
          </a:p>
        </p:txBody>
      </p:sp>
      <p:sp>
        <p:nvSpPr>
          <p:cNvPr id="967719" name="AutoShape 3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rot="-5400000">
            <a:off x="4099949" y="5810408"/>
            <a:ext cx="390191" cy="108436"/>
          </a:xfrm>
          <a:prstGeom prst="rightArrow">
            <a:avLst>
              <a:gd name="adj1" fmla="val 50000"/>
              <a:gd name="adj2" fmla="val 133108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8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67720" name="TextBox 69"/>
          <p:cNvSpPr txBox="1">
            <a:spLocks noChangeArrowheads="1"/>
          </p:cNvSpPr>
          <p:nvPr/>
        </p:nvSpPr>
        <p:spPr bwMode="auto">
          <a:xfrm>
            <a:off x="6077354" y="5667792"/>
            <a:ext cx="1993846" cy="707886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000000"/>
                </a:solidFill>
                <a:ea typeface="ＭＳ Ｐゴシック"/>
                <a:cs typeface="ＭＳ Ｐゴシック"/>
              </a:rPr>
              <a:t>*Settlement and all other financial aspects of balancing market will be handled by EPİAŞ</a:t>
            </a:r>
            <a:endParaRPr lang="en-GB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cxnSp>
        <p:nvCxnSpPr>
          <p:cNvPr id="48" name="Straight Connector 47"/>
          <p:cNvCxnSpPr>
            <a:stCxn id="3108" idx="2"/>
            <a:endCxn id="967720" idx="0"/>
          </p:cNvCxnSpPr>
          <p:nvPr/>
        </p:nvCxnSpPr>
        <p:spPr bwMode="auto">
          <a:xfrm>
            <a:off x="7074277" y="5410095"/>
            <a:ext cx="0" cy="257697"/>
          </a:xfrm>
          <a:prstGeom prst="line">
            <a:avLst/>
          </a:prstGeom>
          <a:solidFill>
            <a:schemeClr val="bg1"/>
          </a:solidFill>
          <a:ln w="63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 Box 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872204" y="5362078"/>
            <a:ext cx="1341636" cy="210454"/>
          </a:xfrm>
          <a:prstGeom prst="rect">
            <a:avLst/>
          </a:prstGeom>
          <a:solidFill>
            <a:srgbClr val="E9EEF7"/>
          </a:solidFill>
          <a:ln w="25400" algn="ctr">
            <a:solidFill>
              <a:schemeClr val="folHlink"/>
            </a:solidFill>
            <a:miter lim="800000"/>
            <a:headEnd/>
            <a:tailEnd/>
          </a:ln>
        </p:spPr>
        <p:txBody>
          <a:bodyPr lIns="36000" rIns="0" anchor="ctr"/>
          <a:lstStyle/>
          <a:p>
            <a:pPr>
              <a:tabLst>
                <a:tab pos="968375" algn="l"/>
              </a:tabLst>
            </a:pPr>
            <a:r>
              <a:rPr lang="tr-TR" sz="900" dirty="0">
                <a:solidFill>
                  <a:srgbClr val="000000"/>
                </a:solidFill>
                <a:ea typeface="ＭＳ Ｐゴシック"/>
                <a:cs typeface="Arial" charset="0"/>
              </a:rPr>
              <a:t>Strategic </a:t>
            </a:r>
            <a:r>
              <a:rPr lang="tr-TR" sz="900" dirty="0" smtClean="0">
                <a:solidFill>
                  <a:srgbClr val="000000"/>
                </a:solidFill>
                <a:ea typeface="ＭＳ Ｐゴシック"/>
                <a:cs typeface="Arial" charset="0"/>
              </a:rPr>
              <a:t>partner    (10%)</a:t>
            </a:r>
            <a:endParaRPr lang="en-US" sz="900" dirty="0">
              <a:solidFill>
                <a:srgbClr val="000000"/>
              </a:solidFill>
              <a:ea typeface="ＭＳ Ｐゴシック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Organizational Design of EPİAŞ Proposed by EMRA is mostly in line with European Power Exchanges</a:t>
            </a:r>
            <a:endParaRPr lang="tr-TR" dirty="0"/>
          </a:p>
        </p:txBody>
      </p:sp>
      <p:sp>
        <p:nvSpPr>
          <p:cNvPr id="32" name="Rectangle 31"/>
          <p:cNvSpPr/>
          <p:nvPr/>
        </p:nvSpPr>
        <p:spPr>
          <a:xfrm>
            <a:off x="2107980" y="1715020"/>
            <a:ext cx="1501254" cy="55955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tr-TR" sz="1200" dirty="0" smtClean="0">
                <a:solidFill>
                  <a:schemeClr val="bg1"/>
                </a:solidFill>
                <a:latin typeface="+mn-lt"/>
              </a:rPr>
              <a:t>General Assembly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127087" y="3943699"/>
            <a:ext cx="1463040" cy="54864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+mn-lt"/>
              </a:rPr>
              <a:t>Executive Committee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90091" y="3943699"/>
            <a:ext cx="1463040" cy="54864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+mn-lt"/>
              </a:rPr>
              <a:t>Advisory Board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29236" y="3242359"/>
            <a:ext cx="1463040" cy="54864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</a:rPr>
              <a:t>Audit and Compliance Committee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127087" y="2449920"/>
            <a:ext cx="1463040" cy="54864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</a:rPr>
              <a:t>Supervisory Board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01607" y="3242359"/>
            <a:ext cx="1463040" cy="54864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+mn-lt"/>
              </a:rPr>
              <a:t>Risk Committee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990748" y="3242359"/>
            <a:ext cx="1463040" cy="54864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</a:rPr>
              <a:t>Market    Surveillance Committee</a:t>
            </a:r>
          </a:p>
        </p:txBody>
      </p:sp>
      <p:cxnSp>
        <p:nvCxnSpPr>
          <p:cNvPr id="39" name="Elbow Connector 23"/>
          <p:cNvCxnSpPr>
            <a:stCxn id="35" idx="2"/>
            <a:endCxn id="33" idx="3"/>
          </p:cNvCxnSpPr>
          <p:nvPr/>
        </p:nvCxnSpPr>
        <p:spPr>
          <a:xfrm rot="5400000">
            <a:off x="3861932" y="3519195"/>
            <a:ext cx="427020" cy="970629"/>
          </a:xfrm>
          <a:prstGeom prst="bentConnector2">
            <a:avLst/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0" name="Elbow Connector 25"/>
          <p:cNvCxnSpPr>
            <a:stCxn id="37" idx="2"/>
            <a:endCxn id="33" idx="3"/>
          </p:cNvCxnSpPr>
          <p:nvPr/>
        </p:nvCxnSpPr>
        <p:spPr>
          <a:xfrm rot="5400000">
            <a:off x="4648117" y="2733009"/>
            <a:ext cx="427020" cy="2543000"/>
          </a:xfrm>
          <a:prstGeom prst="bentConnector2">
            <a:avLst/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1" name="Elbow Connector 31"/>
          <p:cNvCxnSpPr>
            <a:stCxn id="36" idx="3"/>
            <a:endCxn id="37" idx="0"/>
          </p:cNvCxnSpPr>
          <p:nvPr/>
        </p:nvCxnSpPr>
        <p:spPr>
          <a:xfrm>
            <a:off x="3590127" y="2724240"/>
            <a:ext cx="2543000" cy="518119"/>
          </a:xfrm>
          <a:prstGeom prst="bentConnector2">
            <a:avLst/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2" name="Elbow Connector 35"/>
          <p:cNvCxnSpPr>
            <a:stCxn id="36" idx="3"/>
            <a:endCxn id="35" idx="0"/>
          </p:cNvCxnSpPr>
          <p:nvPr/>
        </p:nvCxnSpPr>
        <p:spPr>
          <a:xfrm>
            <a:off x="3590127" y="2724240"/>
            <a:ext cx="970629" cy="518119"/>
          </a:xfrm>
          <a:prstGeom prst="bentConnector2">
            <a:avLst/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3" name="Straight Connector 42"/>
          <p:cNvCxnSpPr/>
          <p:nvPr/>
        </p:nvCxnSpPr>
        <p:spPr>
          <a:xfrm flipH="1">
            <a:off x="2858607" y="3009478"/>
            <a:ext cx="1" cy="934222"/>
          </a:xfrm>
          <a:prstGeom prst="line">
            <a:avLst/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4" name="Elbow Connector 9"/>
          <p:cNvCxnSpPr>
            <a:stCxn id="34" idx="3"/>
            <a:endCxn id="33" idx="1"/>
          </p:cNvCxnSpPr>
          <p:nvPr/>
        </p:nvCxnSpPr>
        <p:spPr>
          <a:xfrm>
            <a:off x="1853131" y="4218019"/>
            <a:ext cx="273956" cy="0"/>
          </a:xfrm>
          <a:prstGeom prst="straightConnector1">
            <a:avLst/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sp>
        <p:nvSpPr>
          <p:cNvPr id="45" name="Rectangle 44"/>
          <p:cNvSpPr/>
          <p:nvPr/>
        </p:nvSpPr>
        <p:spPr>
          <a:xfrm>
            <a:off x="393700" y="5193948"/>
            <a:ext cx="1097280" cy="548640"/>
          </a:xfrm>
          <a:prstGeom prst="rect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Market Operations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35210" y="5193948"/>
            <a:ext cx="1097280" cy="548640"/>
          </a:xfrm>
          <a:prstGeom prst="rect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Administrative and Financial Affairs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415784" y="5760760"/>
            <a:ext cx="1097280" cy="548640"/>
          </a:xfrm>
          <a:prstGeom prst="rect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Human Resources</a:t>
            </a:r>
          </a:p>
        </p:txBody>
      </p:sp>
      <p:cxnSp>
        <p:nvCxnSpPr>
          <p:cNvPr id="48" name="Elbow Connector 9"/>
          <p:cNvCxnSpPr>
            <a:stCxn id="45" idx="0"/>
            <a:endCxn id="33" idx="2"/>
          </p:cNvCxnSpPr>
          <p:nvPr/>
        </p:nvCxnSpPr>
        <p:spPr>
          <a:xfrm rot="5400000" flipH="1" flipV="1">
            <a:off x="1549669" y="3885011"/>
            <a:ext cx="701609" cy="1916267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49" name="Elbow Connector 9"/>
          <p:cNvCxnSpPr>
            <a:stCxn id="46" idx="0"/>
            <a:endCxn id="33" idx="2"/>
          </p:cNvCxnSpPr>
          <p:nvPr/>
        </p:nvCxnSpPr>
        <p:spPr>
          <a:xfrm rot="16200000" flipV="1">
            <a:off x="3070425" y="4280522"/>
            <a:ext cx="701609" cy="112524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50" name="Elbow Connector 9"/>
          <p:cNvCxnSpPr>
            <a:stCxn id="47" idx="0"/>
            <a:endCxn id="33" idx="2"/>
          </p:cNvCxnSpPr>
          <p:nvPr/>
        </p:nvCxnSpPr>
        <p:spPr>
          <a:xfrm rot="16200000" flipV="1">
            <a:off x="4277306" y="3073641"/>
            <a:ext cx="1268421" cy="4105817"/>
          </a:xfrm>
          <a:prstGeom prst="bentConnector3">
            <a:avLst>
              <a:gd name="adj1" fmla="val 72027"/>
            </a:avLst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sp>
        <p:nvSpPr>
          <p:cNvPr id="51" name="Rectangle 50"/>
          <p:cNvSpPr/>
          <p:nvPr/>
        </p:nvSpPr>
        <p:spPr>
          <a:xfrm>
            <a:off x="1914455" y="5193948"/>
            <a:ext cx="1097280" cy="548640"/>
          </a:xfrm>
          <a:prstGeom prst="rect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Strategy Development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955966" y="5193948"/>
            <a:ext cx="1097280" cy="548640"/>
          </a:xfrm>
          <a:prstGeom prst="rect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Information Technologies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636128" y="5760760"/>
            <a:ext cx="1097280" cy="548640"/>
          </a:xfrm>
          <a:prstGeom prst="rect">
            <a:avLst/>
          </a:prstGeom>
          <a:noFill/>
          <a:ln w="12700" cap="flat" cmpd="sng" algn="ctr">
            <a:solidFill>
              <a:srgbClr val="00A1DE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Legal Counsel</a:t>
            </a:r>
          </a:p>
        </p:txBody>
      </p:sp>
      <p:cxnSp>
        <p:nvCxnSpPr>
          <p:cNvPr id="54" name="Elbow Connector 9"/>
          <p:cNvCxnSpPr>
            <a:stCxn id="51" idx="0"/>
            <a:endCxn id="33" idx="2"/>
          </p:cNvCxnSpPr>
          <p:nvPr/>
        </p:nvCxnSpPr>
        <p:spPr>
          <a:xfrm rot="5400000" flipH="1" flipV="1">
            <a:off x="2310047" y="4645388"/>
            <a:ext cx="701609" cy="395512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55" name="Elbow Connector 9"/>
          <p:cNvCxnSpPr>
            <a:stCxn id="52" idx="0"/>
            <a:endCxn id="33" idx="2"/>
          </p:cNvCxnSpPr>
          <p:nvPr/>
        </p:nvCxnSpPr>
        <p:spPr>
          <a:xfrm rot="16200000" flipV="1">
            <a:off x="3830803" y="3520144"/>
            <a:ext cx="701609" cy="2645999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56" name="Elbow Connector 9"/>
          <p:cNvCxnSpPr>
            <a:stCxn id="53" idx="0"/>
            <a:endCxn id="33" idx="2"/>
          </p:cNvCxnSpPr>
          <p:nvPr/>
        </p:nvCxnSpPr>
        <p:spPr>
          <a:xfrm rot="16200000" flipV="1">
            <a:off x="4887478" y="2463469"/>
            <a:ext cx="1268421" cy="5326161"/>
          </a:xfrm>
          <a:prstGeom prst="bentConnector3">
            <a:avLst>
              <a:gd name="adj1" fmla="val 72027"/>
            </a:avLst>
          </a:prstGeom>
          <a:noFill/>
          <a:ln w="12700" cap="flat" cmpd="sng" algn="ctr">
            <a:solidFill>
              <a:srgbClr val="00A1DE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57" name="Elbow Connector 30"/>
          <p:cNvCxnSpPr>
            <a:endCxn id="38" idx="0"/>
          </p:cNvCxnSpPr>
          <p:nvPr/>
        </p:nvCxnSpPr>
        <p:spPr>
          <a:xfrm>
            <a:off x="3609234" y="2644138"/>
            <a:ext cx="4113034" cy="598221"/>
          </a:xfrm>
          <a:prstGeom prst="bentConnector2">
            <a:avLst/>
          </a:prstGeom>
          <a:noFill/>
          <a:ln w="12700" cap="flat" cmpd="sng" algn="ctr">
            <a:solidFill>
              <a:srgbClr val="00A1DE"/>
            </a:solidFill>
            <a:prstDash val="dashDot"/>
            <a:headEnd type="none"/>
            <a:tailEnd type="none"/>
          </a:ln>
          <a:effectLst/>
        </p:spPr>
      </p:cxnSp>
      <p:sp>
        <p:nvSpPr>
          <p:cNvPr id="58" name="Rectangle 57"/>
          <p:cNvSpPr/>
          <p:nvPr/>
        </p:nvSpPr>
        <p:spPr>
          <a:xfrm>
            <a:off x="6990395" y="1407158"/>
            <a:ext cx="1463040" cy="5486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002776"/>
            </a:solidFill>
            <a:prstDash val="solid"/>
          </a:ln>
          <a:effectLst/>
        </p:spPr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EMRA</a:t>
            </a:r>
          </a:p>
        </p:txBody>
      </p:sp>
      <p:cxnSp>
        <p:nvCxnSpPr>
          <p:cNvPr id="59" name="Elbow Connector 58"/>
          <p:cNvCxnSpPr/>
          <p:nvPr/>
        </p:nvCxnSpPr>
        <p:spPr>
          <a:xfrm rot="16200000" flipH="1">
            <a:off x="7078811" y="2611601"/>
            <a:ext cx="1286561" cy="35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00A1DE"/>
            </a:solidFill>
            <a:prstDash val="dashDot"/>
            <a:headEnd type="none"/>
            <a:tailEnd type="none"/>
          </a:ln>
          <a:effectLst/>
        </p:spPr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EXUY8Ldk21eadfOQ1kp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FYQ8Qvv0EOf.vSOmTXw0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Dx46HfZz0eN60GzBEw7NQ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kMTm0kgcEG4L6xM9mFPkw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npdo6T_P0.x.4ApI_2PHQ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a2MmXKSU2uQApZongVGQ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el_P0zNJUiDe5MrF_bt2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VFMuDRB5kyNQq.PQVwiz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EsiAKvoQEK9PPWeZRWBc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2wPC8jeckiP8Z94s8rFFQ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5BsykrHfkqDL1reD5usR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EXUY8Ldk21eadfOQ1kpg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7cpBSkAiEisG0hCKdo3PQ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zrUSHDVi0WGA_5._V12WQ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z22Co0.L0uRD2ttpxJ6.Q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m9akNIPu0q.bzAesgkQt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vhTAFmN3kqg7dPLtVEczw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fkPcriFzUahAepTgUh9Sg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ixnrpNW0kKkfMgdUJu7mQ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evHn7EJ50SxfzDZPsFNV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VrT.fD7PkaZBMcF3CrdI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s2f.6V29ki8kKdV1Zmk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f2_VxPnqEKZOi8M8mJ8qA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KemjR0CsUyf3.__iTgd4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zDczpufBk28n0v9dehlE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enHenEUWEmCUQMF3k686Q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DA.wvGbEyhgbMcQTYAt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jEh84aJeEKNpUrLMy.MZw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QHYPvR.kkuDmxNV9Mdv5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m8HohoFo0W4NXFu1SSthw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zHda8OhGky0IFljdhdyf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_3vq5vAHE.9lBAAc47pF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FntNgV5NE.zxLAVi0Mw6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2iinAJw0EC5wP3hV7EQ6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pUxTzRANkeoLrhFbbxoO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mmETJLdM0yd.vwoFCLX.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V4.pd.2b0y77ajUbzEUs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_8uvd25qUaOol5DlzwYr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fbewdqXt0GWBbM8Z4V2Cw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QRC64cgYEK4Ny59kuPhsQ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oPGzu0.30Wxh6gVIkmk7Q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jMtJNp7NEepJETOMbfXDg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pfQJHNU8kGw3ABwHdzpNw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hBg4A2XWUacslVo9XlLf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EXUY8Ldk21eadfOQ1kpg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qSoQTwc70e00evU5qSlQw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AMAMc5bK0.IH4CNMFaS.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4Wrnh6k.EO6.2EkUnxDU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spRfN_tBkqdRz933lpJpw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UlQRS1JkEqR5kXulIem5Q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uFeTe2fR06bM0ezZMfHx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t2tcvelmU2RCN_URrJvtg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Mkp8pLjrUiPKT7xZj7ly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wa6sRdf8Em0iTRNEs0fzw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h0zG6QMokyXTprTvpCUj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EXUY8Ldk21eadfOQ1kpg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E_TnC8NlUm5U.rdLr5pww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RwRh0nWJUKxTCUNNZbUYQ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YWY_JCsg0GMI1wKyEobVg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u8xhlzCQEa18u.hAfI1F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yUB3Tgj0EWtdkW0z_g9K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IkFu0lfKUW8y9MGosveL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HSbd6SA0uMqU8n60hy4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R.ojgTPEGLrJoahSvDOw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NE6NlRJ8UiZKrfxWv768g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NEg_SiCkWYkl_mTUStV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EXUY8Ldk21eadfOQ1kpg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fp.NZoCg0.Fzt5pUmReRQ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cAbtC4ZDECgviI1f1Lr5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3knCzJzz0qam4z59CWGxw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Kl3E6OIJEaSmBhlod16z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c6IvCEye0ucNNsFyb61Vg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sFDRXnXvk.8R2iTMHc2Bw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mjufashA0KpfOtgrXnpzg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rcZR4UUAEutLzHrMnEd6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1qcwpC9bkuD4O2_QxvvF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rL417W4ukW8.F7.5IPtt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bgtA.mdE6NJfaAUI1nMg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OBX1DvIw0m4mmFMF7Mljw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nxFhno_wEujTwlVjcWyO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vvGPzd_AUWOMgtxrtKa9g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HGwEtMGpECbtwLNjngQsQ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NsHqaSnIEyeQSwNtAlIVg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02ZEaPFS0C62wPB_iuG0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ue7BG4qU0yKPhmyZSpL3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3e5isfEP0e9iVDCWT0WZ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oWFxpT5d0WLshpVAE207Q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euPZlsb0GfnRapFkEeI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qcxfkuv0WKQxoIRxGPoA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K0fJduUJ0GcEDcLqjDROQ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vVnptqHQ0u.9Rmd55LxKw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qCDP02l0apc3ZlRyKwSg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5QfLI.AV0al8su8DBd8d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6aZLkYqlE6A.el_aEKFN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DjwqTHxZ0WRzM8cykMRz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S6_R8t0_ki4_t1PHNrcqw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N2eQ9NbxUyZs94CjaIELg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ASjC3eM0W5WYWctwmF7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9lwdHwJ4Ey2ZKeodChUN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bgtA.mdE6NJfaAUI1nMg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DjwqTHxZ0WRzM8cykMRz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2ZjHb73LUmVZHRbi2LzFw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Tg.pGkHik2doF.Xr.hMOQ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yi0edCmsE63zOaw52Hhbg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x2hysi80aDkfeZC.RmPQ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Ffaml8OECAG64EDCDxM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4ZyjGM6ykqM4EW36kmNuQ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T4zNnbouU2rd2MlWJ4E_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4R6.em9VUGghb1XBXX5CQ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FCy.Gv3h06v2u7kVDr_a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EXUY8Ldk21eadfOQ1kp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qcxfkuv0WKQxoIRxGPoA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WXEoHhZjECIFBxxjoiYb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matX7KqwEylOEf.hg90bw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1u9HViUg06wIY4TIC89Vw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44gu3GGBk651pSR.Qd2I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4yTM8uOkKH_EOGPwqNkw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FbX3sZ1SU.r2no0M2ixhw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AwjmTVdeE2O5i5iBfAo9w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Rnu3pYDgEmR293wwc7e4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5TCByyfZ0q81W7ttUhKPg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SpbL_ubDkSTDigSKZerO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bgtA.mdE6NJfaAUI1nMg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qawS6j.VEC56GtA5GM9FQ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MoL1_MKrk6nG3rwJOKcsg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T4zNnbouU2rd2MlWJ4E_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4R6.em9VUGghb1XBXX5CQ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FbX3sZ1SU.r2no0M2ixhw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qcxfkuv0WKQxoIRxGPoA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5g5y3WK0kOorMjzF31FVw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CzP5v9AYEuF9WzmnEehPQ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CzP5v9AYEuF9WzmnEehPQ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CzP5v9AYEuF9WzmnEehPQ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CzP5v9AYEuF9WzmnEehPQ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EAeegTF5kij13TUMqgWjg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t0Eqtzf9EKdjyEfAj5Yl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LCTz1JnSEKmBbb0iEO8eg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_PsXRsKNU6iv9jHu0zxj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XzFOlToVUWp9TjQCBTPxw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wGMUQnCv0qiPaTRqmll4g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8t0XXmflkqazoTwXAVX5w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sacIhwBP0C8457xDxj.Ig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kVTJLbNGkmLWfcjmhIBC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XzFOlToVUWp9TjQCBTPx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XzFOlToVUWp9TjQCBTPx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XzFOlToVUWp9TjQCBTPx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bgtA.mdE6NJfaAUI1nM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qcxfkuv0WKQxoIRxGPo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bgtA.mdE6NJfaAUI1nM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f2_VxPnqEKZOi8M8mJ8q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qcxfkuv0WKQxoIRxGPo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ebgtA.mdE6NJfaAUI1nM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qcxfkuv0WKQxoIRxGPo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Jmx0apM0OITfS3Zmxcq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qm1bNXHkkOLEYPAdBtsH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Eqyta3bkK03RMYXmPOR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0Yi.bcR10y41nd351wgc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mUKyQgtnEmH5eFqpS.S3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o9Y1CCJEU2Osfp7qNvV.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nveASnO0y34X3h0suiT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2iinAJw0EC5wP3hV7EQ6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Znf.jytekS_JyXJp9d0r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o50usPAEeN7V.J6bRG6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EMI5wqI_UqZ6RTg5a_l0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KUo52MpikOAzNJAC0H3y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MI2UR5MMkSXyUrwhNQzl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0wggIRlU0yVNSbVnn705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JA3H8P6pEmcOCAlwIdRc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qaiZxvk4k.qyfewg3i0E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qgZv7xg80C5.n5jfWIQ_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7xAAyJuUm3fAa0GAYXQ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Mr8bqNkXUKPlIPmDBDH5Q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.8gRBOHgkWdOFAvY75vQ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4KfgJzh10mneVKk5RRCM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c4hlZ3mTE2bh7WAMwpGH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rt9PtzCUGXo6GrnecfX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fwIgnsDEq07hE1TtE7N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8Re7MjzkCUaD67qp10d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fmGWwM.40CB66xFSOSJz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LKmYRjLmEK1SW198ISwF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IjcC0ZWp0Ggnuj3kYbU_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D80k2s430uqPwJNK453R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jD7uqPNcESKNf8ePaer5Q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vKYceyT7k.vabE0aUzuj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XzFOlToVUWp9TjQCBTPx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qaiZxvk4k.qyfewg3i0E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7xAAyJuUm3fAa0GAYXQA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vKYceyT7k.vabE0aUzuj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XzFOlToVUWp9TjQCBTPx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8Re7MjzkCUaD67qp10d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B1K_X5QdkuT9QfuqSiyO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15nqVqQMESiadCT3un7l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x9.0m0qOE2BBG9R1zkvW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JR7syyGb0qzwvdiuVBSu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P.t4Lhw6UakU7gp_Uw_sg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f6ZYz.v1Eu_lOW4mbWyEg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n6MODy5d0G28xIO7yHLD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9Apdu4ce0qMaKT0fAiz8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VHo1KfrNk21MnSaDnq_N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5vYY..f1UiduV2TPS6ej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6QQjKqY_keTaXTnAZ8z.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6QQjKqY_keTaXTnAZ8z.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g3W6qQUSQeYAJnSQ4z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Q_PrUBgfUa6S9Mw2RXiK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JddI83e0yqO5TSLT8Kgw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UbvvDx0qEashiaUneycrQ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QrEqbveB0W95qA_nPtx.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.j1pBYJVESujFlwj6JyT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DO_rhLREEOxNWLOTG_Cy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NgppSXh80O7rBecJXPdf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BemtQ2LhEC3iN06dclc7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db8NXx15U6hrgyP6LhWz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uvXO.zA_0mT9vq5ie4Ed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OA474to0enbZyriEPFdA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DwkcLT3rkSHb4qMrCUen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2DloXjJUWRliYWvqHfQ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ra8.SVENUq8_x1crMaz2Q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mNRUbg5EGCfToWNjRvc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j5_9OPemEGFvw4r9RjFrQ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BemtQ2LhEC3iN06dclc7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bV2i4GXuEycjUtRlPnNe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4weYcNZl0iesrFN7ks1o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wkUFVUBEmpkPS.8NejN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cp_xQpzL0WKdltifXvevg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FA_Iq_q1U6MBA7njBaDQg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0w5QRHxPUW7B_bIIsyCGw"/>
</p:tagLst>
</file>

<file path=ppt/theme/theme1.xml><?xml version="1.0" encoding="utf-8"?>
<a:theme xmlns:a="http://schemas.openxmlformats.org/drawingml/2006/main" name="5_Standarddesign">
  <a:themeElements>
    <a:clrScheme name="5_Standarddesign 1">
      <a:dk1>
        <a:srgbClr val="000000"/>
      </a:dk1>
      <a:lt1>
        <a:srgbClr val="FFFFFF"/>
      </a:lt1>
      <a:dk2>
        <a:srgbClr val="FFE600"/>
      </a:dk2>
      <a:lt2>
        <a:srgbClr val="565A5E"/>
      </a:lt2>
      <a:accent1>
        <a:srgbClr val="0050A6"/>
      </a:accent1>
      <a:accent2>
        <a:srgbClr val="3D67AE"/>
      </a:accent2>
      <a:accent3>
        <a:srgbClr val="FFFFFF"/>
      </a:accent3>
      <a:accent4>
        <a:srgbClr val="000000"/>
      </a:accent4>
      <a:accent5>
        <a:srgbClr val="AAB3D0"/>
      </a:accent5>
      <a:accent6>
        <a:srgbClr val="365D9D"/>
      </a:accent6>
      <a:hlink>
        <a:srgbClr val="99CCFF"/>
      </a:hlink>
      <a:folHlink>
        <a:srgbClr val="99BADD"/>
      </a:folHlink>
    </a:clrScheme>
    <a:fontScheme name="5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Standarddesign 1">
        <a:dk1>
          <a:srgbClr val="000000"/>
        </a:dk1>
        <a:lt1>
          <a:srgbClr val="FFFFFF"/>
        </a:lt1>
        <a:dk2>
          <a:srgbClr val="FFE600"/>
        </a:dk2>
        <a:lt2>
          <a:srgbClr val="565A5E"/>
        </a:lt2>
        <a:accent1>
          <a:srgbClr val="0050A6"/>
        </a:accent1>
        <a:accent2>
          <a:srgbClr val="3D67AE"/>
        </a:accent2>
        <a:accent3>
          <a:srgbClr val="FFFFFF"/>
        </a:accent3>
        <a:accent4>
          <a:srgbClr val="000000"/>
        </a:accent4>
        <a:accent5>
          <a:srgbClr val="AAB3D0"/>
        </a:accent5>
        <a:accent6>
          <a:srgbClr val="365D9D"/>
        </a:accent6>
        <a:hlink>
          <a:srgbClr val="99CCFF"/>
        </a:hlink>
        <a:folHlink>
          <a:srgbClr val="99BA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C419A"/>
      </a:dk2>
      <a:lt2>
        <a:srgbClr val="96938E"/>
      </a:lt2>
      <a:accent1>
        <a:srgbClr val="0C419A"/>
      </a:accent1>
      <a:accent2>
        <a:srgbClr val="3D67AE"/>
      </a:accent2>
      <a:accent3>
        <a:srgbClr val="FFFFFF"/>
      </a:accent3>
      <a:accent4>
        <a:srgbClr val="000000"/>
      </a:accent4>
      <a:accent5>
        <a:srgbClr val="AAB0CA"/>
      </a:accent5>
      <a:accent6>
        <a:srgbClr val="365D9D"/>
      </a:accent6>
      <a:hlink>
        <a:srgbClr val="99CCFF"/>
      </a:hlink>
      <a:folHlink>
        <a:srgbClr val="99BADD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C419A"/>
        </a:dk2>
        <a:lt2>
          <a:srgbClr val="96938E"/>
        </a:lt2>
        <a:accent1>
          <a:srgbClr val="0C419A"/>
        </a:accent1>
        <a:accent2>
          <a:srgbClr val="3D67AE"/>
        </a:accent2>
        <a:accent3>
          <a:srgbClr val="FFFFFF"/>
        </a:accent3>
        <a:accent4>
          <a:srgbClr val="000000"/>
        </a:accent4>
        <a:accent5>
          <a:srgbClr val="AAB0CA"/>
        </a:accent5>
        <a:accent6>
          <a:srgbClr val="365D9D"/>
        </a:accent6>
        <a:hlink>
          <a:srgbClr val="99CCFF"/>
        </a:hlink>
        <a:folHlink>
          <a:srgbClr val="99BA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tandarddesign">
  <a:themeElements>
    <a:clrScheme name="Standarddesign 1">
      <a:dk1>
        <a:srgbClr val="000000"/>
      </a:dk1>
      <a:lt1>
        <a:srgbClr val="FFFFFF"/>
      </a:lt1>
      <a:dk2>
        <a:srgbClr val="FFE600"/>
      </a:dk2>
      <a:lt2>
        <a:srgbClr val="565A5E"/>
      </a:lt2>
      <a:accent1>
        <a:srgbClr val="0050A6"/>
      </a:accent1>
      <a:accent2>
        <a:srgbClr val="3D67AE"/>
      </a:accent2>
      <a:accent3>
        <a:srgbClr val="FFFFFF"/>
      </a:accent3>
      <a:accent4>
        <a:srgbClr val="000000"/>
      </a:accent4>
      <a:accent5>
        <a:srgbClr val="AAB3D0"/>
      </a:accent5>
      <a:accent6>
        <a:srgbClr val="365D9D"/>
      </a:accent6>
      <a:hlink>
        <a:srgbClr val="99CCFF"/>
      </a:hlink>
      <a:folHlink>
        <a:srgbClr val="99BADD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100000"/>
          </a:spcAft>
          <a:buClr>
            <a:schemeClr val="accent1"/>
          </a:buClr>
          <a:buSzTx/>
          <a:buFont typeface="Arial" charset="0"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100000"/>
          </a:spcAft>
          <a:buClr>
            <a:schemeClr val="accent1"/>
          </a:buClr>
          <a:buSzTx/>
          <a:buFont typeface="Arial" charset="0"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FFE600"/>
        </a:dk2>
        <a:lt2>
          <a:srgbClr val="565A5E"/>
        </a:lt2>
        <a:accent1>
          <a:srgbClr val="0050A6"/>
        </a:accent1>
        <a:accent2>
          <a:srgbClr val="3D67AE"/>
        </a:accent2>
        <a:accent3>
          <a:srgbClr val="FFFFFF"/>
        </a:accent3>
        <a:accent4>
          <a:srgbClr val="000000"/>
        </a:accent4>
        <a:accent5>
          <a:srgbClr val="AAB3D0"/>
        </a:accent5>
        <a:accent6>
          <a:srgbClr val="365D9D"/>
        </a:accent6>
        <a:hlink>
          <a:srgbClr val="99CCFF"/>
        </a:hlink>
        <a:folHlink>
          <a:srgbClr val="99BA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1363</Words>
  <Application>Microsoft Office PowerPoint</Application>
  <PresentationFormat>On-screen Show (4:3)</PresentationFormat>
  <Paragraphs>305</Paragraphs>
  <Slides>14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5_Standarddesign</vt:lpstr>
      <vt:lpstr>Standarddesign</vt:lpstr>
      <vt:lpstr>2_Standarddesign</vt:lpstr>
      <vt:lpstr>think-cell Slide</vt:lpstr>
      <vt:lpstr>Worksheet</vt:lpstr>
      <vt:lpstr>Chart</vt:lpstr>
      <vt:lpstr>Energy Exchange and OTC Development from Private Player’s Perspective:  Next Steps of ETD Working Group </vt:lpstr>
      <vt:lpstr>Agenda</vt:lpstr>
      <vt:lpstr>Let us recall back our motivations to foster liquid wholesale trading market in Turkey : 3 Main Market Functions...</vt:lpstr>
      <vt:lpstr>... and it is all about market confidence, which leads to a Self-Sustained Liquidity Cycle </vt:lpstr>
      <vt:lpstr>ETD Working Group has started established in June 2011 ...</vt:lpstr>
      <vt:lpstr>…and commissioned a study on the “Effects of Energy Market Liberalization on the Economy of Turkey” </vt:lpstr>
      <vt:lpstr>With the outcomes of the working groups ETD entered into discussions and coordination with the relevant Ankara institutions in early 2012</vt:lpstr>
      <vt:lpstr>Slide 8</vt:lpstr>
      <vt:lpstr>Organizational Design of EPİAŞ Proposed by EMRA is mostly in line with European Power Exchanges</vt:lpstr>
      <vt:lpstr>Current status of Power Exchange and OTC Markets in terms of liquidity</vt:lpstr>
      <vt:lpstr>Next Steps of ETD Working Group: The works are now starting</vt:lpstr>
      <vt:lpstr>BACK-UP</vt:lpstr>
      <vt:lpstr>Barriers against the liquidity of power exchange market / OTC market : 1. Transitions Contracts</vt:lpstr>
      <vt:lpstr>Barriers against the liquidity of power exchange market / OTC market : 2. No Spot/Term Market </vt:lpstr>
    </vt:vector>
  </TitlesOfParts>
  <Company>RWE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plan for a liberalized Turkish energy market  RWE Turkey</dc:title>
  <dc:creator>r885834</dc:creator>
  <cp:lastModifiedBy>Bakat</cp:lastModifiedBy>
  <cp:revision>105</cp:revision>
  <dcterms:created xsi:type="dcterms:W3CDTF">2011-06-10T09:04:10Z</dcterms:created>
  <dcterms:modified xsi:type="dcterms:W3CDTF">2013-09-11T18:31:40Z</dcterms:modified>
</cp:coreProperties>
</file>